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8"/>
  </p:notesMasterIdLst>
  <p:sldIdLst>
    <p:sldId id="256" r:id="rId2"/>
    <p:sldId id="352" r:id="rId3"/>
    <p:sldId id="323" r:id="rId4"/>
    <p:sldId id="325" r:id="rId5"/>
    <p:sldId id="326" r:id="rId6"/>
    <p:sldId id="328" r:id="rId7"/>
    <p:sldId id="327" r:id="rId8"/>
    <p:sldId id="330" r:id="rId9"/>
    <p:sldId id="329" r:id="rId10"/>
    <p:sldId id="331" r:id="rId11"/>
    <p:sldId id="350" r:id="rId12"/>
    <p:sldId id="346" r:id="rId13"/>
    <p:sldId id="354" r:id="rId14"/>
    <p:sldId id="353" r:id="rId15"/>
    <p:sldId id="359" r:id="rId16"/>
    <p:sldId id="361" r:id="rId17"/>
    <p:sldId id="362" r:id="rId18"/>
    <p:sldId id="347" r:id="rId19"/>
    <p:sldId id="363" r:id="rId20"/>
    <p:sldId id="344" r:id="rId21"/>
    <p:sldId id="358" r:id="rId22"/>
    <p:sldId id="357" r:id="rId23"/>
    <p:sldId id="366" r:id="rId24"/>
    <p:sldId id="367" r:id="rId25"/>
    <p:sldId id="345" r:id="rId26"/>
    <p:sldId id="351" r:id="rId27"/>
    <p:sldId id="319" r:id="rId28"/>
    <p:sldId id="321" r:id="rId29"/>
    <p:sldId id="320" r:id="rId30"/>
    <p:sldId id="337" r:id="rId31"/>
    <p:sldId id="338" r:id="rId32"/>
    <p:sldId id="336" r:id="rId33"/>
    <p:sldId id="339" r:id="rId34"/>
    <p:sldId id="322" r:id="rId35"/>
    <p:sldId id="334" r:id="rId36"/>
    <p:sldId id="333" r:id="rId37"/>
    <p:sldId id="335" r:id="rId38"/>
    <p:sldId id="343" r:id="rId39"/>
    <p:sldId id="332" r:id="rId40"/>
    <p:sldId id="340" r:id="rId41"/>
    <p:sldId id="341" r:id="rId42"/>
    <p:sldId id="342" r:id="rId43"/>
    <p:sldId id="348" r:id="rId44"/>
    <p:sldId id="349" r:id="rId45"/>
    <p:sldId id="360" r:id="rId46"/>
    <p:sldId id="35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91AF"/>
    <a:srgbClr val="628C98"/>
    <a:srgbClr val="0000FF"/>
    <a:srgbClr val="008000"/>
    <a:srgbClr val="3190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68BD0D-645C-4E31-991E-2FD0DD0D6045}" v="63" dt="2024-10-14T17:32:41.5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31" autoAdjust="0"/>
    <p:restoredTop sz="94660"/>
  </p:normalViewPr>
  <p:slideViewPr>
    <p:cSldViewPr snapToGrid="0">
      <p:cViewPr varScale="1">
        <p:scale>
          <a:sx n="111" d="100"/>
          <a:sy n="111" d="100"/>
        </p:scale>
        <p:origin x="546"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5670B206-E406-4469-8A42-37034187CC55}"/>
    <pc:docChg chg="undo custSel mod delSld modSld sldOrd">
      <pc:chgData name="filip geens" userId="7123bf18c6040445" providerId="LiveId" clId="{5670B206-E406-4469-8A42-37034187CC55}" dt="2020-09-28T21:19:57.272" v="189" actId="47"/>
      <pc:docMkLst>
        <pc:docMk/>
      </pc:docMkLst>
      <pc:sldChg chg="ord">
        <pc:chgData name="filip geens" userId="7123bf18c6040445" providerId="LiveId" clId="{5670B206-E406-4469-8A42-37034187CC55}" dt="2020-09-28T21:02:42.190" v="14"/>
        <pc:sldMkLst>
          <pc:docMk/>
          <pc:sldMk cId="1819950981" sldId="319"/>
        </pc:sldMkLst>
      </pc:sldChg>
      <pc:sldChg chg="ord">
        <pc:chgData name="filip geens" userId="7123bf18c6040445" providerId="LiveId" clId="{5670B206-E406-4469-8A42-37034187CC55}" dt="2020-09-28T21:02:42.190" v="14"/>
        <pc:sldMkLst>
          <pc:docMk/>
          <pc:sldMk cId="859525522" sldId="320"/>
        </pc:sldMkLst>
      </pc:sldChg>
      <pc:sldChg chg="modSp ord modAnim">
        <pc:chgData name="filip geens" userId="7123bf18c6040445" providerId="LiveId" clId="{5670B206-E406-4469-8A42-37034187CC55}" dt="2020-09-28T21:03:11.875" v="15" actId="6549"/>
        <pc:sldMkLst>
          <pc:docMk/>
          <pc:sldMk cId="4255375128" sldId="321"/>
        </pc:sldMkLst>
        <pc:spChg chg="mod">
          <ac:chgData name="filip geens" userId="7123bf18c6040445" providerId="LiveId" clId="{5670B206-E406-4469-8A42-37034187CC55}" dt="2020-09-28T21:03:11.875" v="15" actId="6549"/>
          <ac:spMkLst>
            <pc:docMk/>
            <pc:sldMk cId="4255375128" sldId="321"/>
            <ac:spMk id="3" creationId="{D4572BC4-CBD0-4E71-8A6D-BD2E3B6932DB}"/>
          </ac:spMkLst>
        </pc:spChg>
      </pc:sldChg>
      <pc:sldChg chg="ord">
        <pc:chgData name="filip geens" userId="7123bf18c6040445" providerId="LiveId" clId="{5670B206-E406-4469-8A42-37034187CC55}" dt="2020-09-28T21:02:42.190" v="14"/>
        <pc:sldMkLst>
          <pc:docMk/>
          <pc:sldMk cId="2333649729" sldId="322"/>
        </pc:sldMkLst>
      </pc:sldChg>
      <pc:sldChg chg="addSp modSp mod setBg">
        <pc:chgData name="filip geens" userId="7123bf18c6040445" providerId="LiveId" clId="{5670B206-E406-4469-8A42-37034187CC55}" dt="2020-09-28T20:59:20.945" v="3" actId="26606"/>
        <pc:sldMkLst>
          <pc:docMk/>
          <pc:sldMk cId="4180293513" sldId="331"/>
        </pc:sldMkLst>
        <pc:spChg chg="mod">
          <ac:chgData name="filip geens" userId="7123bf18c6040445" providerId="LiveId" clId="{5670B206-E406-4469-8A42-37034187CC55}" dt="2020-09-28T20:59:20.945" v="3" actId="26606"/>
          <ac:spMkLst>
            <pc:docMk/>
            <pc:sldMk cId="4180293513" sldId="331"/>
            <ac:spMk id="2" creationId="{C5670A04-1F4B-4E8C-82B2-B446AF1D161A}"/>
          </ac:spMkLst>
        </pc:spChg>
        <pc:spChg chg="mod">
          <ac:chgData name="filip geens" userId="7123bf18c6040445" providerId="LiveId" clId="{5670B206-E406-4469-8A42-37034187CC55}" dt="2020-09-28T20:59:20.945" v="3" actId="26606"/>
          <ac:spMkLst>
            <pc:docMk/>
            <pc:sldMk cId="4180293513" sldId="331"/>
            <ac:spMk id="3" creationId="{D4572BC4-CBD0-4E71-8A6D-BD2E3B6932DB}"/>
          </ac:spMkLst>
        </pc:spChg>
        <pc:spChg chg="add">
          <ac:chgData name="filip geens" userId="7123bf18c6040445" providerId="LiveId" clId="{5670B206-E406-4469-8A42-37034187CC55}" dt="2020-09-28T20:59:20.945" v="3" actId="26606"/>
          <ac:spMkLst>
            <pc:docMk/>
            <pc:sldMk cId="4180293513" sldId="331"/>
            <ac:spMk id="10" creationId="{6EA86598-DA2C-41D5-BC0C-E877F8818EEB}"/>
          </ac:spMkLst>
        </pc:spChg>
        <pc:spChg chg="add">
          <ac:chgData name="filip geens" userId="7123bf18c6040445" providerId="LiveId" clId="{5670B206-E406-4469-8A42-37034187CC55}" dt="2020-09-28T20:59:20.945" v="3" actId="26606"/>
          <ac:spMkLst>
            <pc:docMk/>
            <pc:sldMk cId="4180293513" sldId="331"/>
            <ac:spMk id="12" creationId="{450D3AD2-FA80-415F-A9CE-54D884561CD7}"/>
          </ac:spMkLst>
        </pc:spChg>
        <pc:picChg chg="add mod">
          <ac:chgData name="filip geens" userId="7123bf18c6040445" providerId="LiveId" clId="{5670B206-E406-4469-8A42-37034187CC55}" dt="2020-09-28T20:59:20.945" v="3" actId="26606"/>
          <ac:picMkLst>
            <pc:docMk/>
            <pc:sldMk cId="4180293513" sldId="331"/>
            <ac:picMk id="5" creationId="{43A08E67-180A-4952-B4A1-A6EDEF61DADD}"/>
          </ac:picMkLst>
        </pc:picChg>
      </pc:sldChg>
      <pc:sldChg chg="ord">
        <pc:chgData name="filip geens" userId="7123bf18c6040445" providerId="LiveId" clId="{5670B206-E406-4469-8A42-37034187CC55}" dt="2020-09-28T21:02:42.190" v="14"/>
        <pc:sldMkLst>
          <pc:docMk/>
          <pc:sldMk cId="1441790296" sldId="332"/>
        </pc:sldMkLst>
      </pc:sldChg>
      <pc:sldChg chg="ord">
        <pc:chgData name="filip geens" userId="7123bf18c6040445" providerId="LiveId" clId="{5670B206-E406-4469-8A42-37034187CC55}" dt="2020-09-28T21:02:42.190" v="14"/>
        <pc:sldMkLst>
          <pc:docMk/>
          <pc:sldMk cId="1138782793" sldId="333"/>
        </pc:sldMkLst>
      </pc:sldChg>
      <pc:sldChg chg="ord">
        <pc:chgData name="filip geens" userId="7123bf18c6040445" providerId="LiveId" clId="{5670B206-E406-4469-8A42-37034187CC55}" dt="2020-09-28T21:02:42.190" v="14"/>
        <pc:sldMkLst>
          <pc:docMk/>
          <pc:sldMk cId="2424282145" sldId="334"/>
        </pc:sldMkLst>
      </pc:sldChg>
      <pc:sldChg chg="ord">
        <pc:chgData name="filip geens" userId="7123bf18c6040445" providerId="LiveId" clId="{5670B206-E406-4469-8A42-37034187CC55}" dt="2020-09-28T21:02:42.190" v="14"/>
        <pc:sldMkLst>
          <pc:docMk/>
          <pc:sldMk cId="1165987576" sldId="335"/>
        </pc:sldMkLst>
      </pc:sldChg>
      <pc:sldChg chg="ord">
        <pc:chgData name="filip geens" userId="7123bf18c6040445" providerId="LiveId" clId="{5670B206-E406-4469-8A42-37034187CC55}" dt="2020-09-28T21:02:42.190" v="14"/>
        <pc:sldMkLst>
          <pc:docMk/>
          <pc:sldMk cId="3803684492" sldId="336"/>
        </pc:sldMkLst>
      </pc:sldChg>
      <pc:sldChg chg="ord">
        <pc:chgData name="filip geens" userId="7123bf18c6040445" providerId="LiveId" clId="{5670B206-E406-4469-8A42-37034187CC55}" dt="2020-09-28T21:02:42.190" v="14"/>
        <pc:sldMkLst>
          <pc:docMk/>
          <pc:sldMk cId="1224405533" sldId="337"/>
        </pc:sldMkLst>
      </pc:sldChg>
      <pc:sldChg chg="ord">
        <pc:chgData name="filip geens" userId="7123bf18c6040445" providerId="LiveId" clId="{5670B206-E406-4469-8A42-37034187CC55}" dt="2020-09-28T21:02:42.190" v="14"/>
        <pc:sldMkLst>
          <pc:docMk/>
          <pc:sldMk cId="1673367827" sldId="338"/>
        </pc:sldMkLst>
      </pc:sldChg>
      <pc:sldChg chg="ord">
        <pc:chgData name="filip geens" userId="7123bf18c6040445" providerId="LiveId" clId="{5670B206-E406-4469-8A42-37034187CC55}" dt="2020-09-28T21:02:42.190" v="14"/>
        <pc:sldMkLst>
          <pc:docMk/>
          <pc:sldMk cId="2391240508" sldId="339"/>
        </pc:sldMkLst>
      </pc:sldChg>
      <pc:sldChg chg="ord">
        <pc:chgData name="filip geens" userId="7123bf18c6040445" providerId="LiveId" clId="{5670B206-E406-4469-8A42-37034187CC55}" dt="2020-09-28T21:02:42.190" v="14"/>
        <pc:sldMkLst>
          <pc:docMk/>
          <pc:sldMk cId="4047187392" sldId="340"/>
        </pc:sldMkLst>
      </pc:sldChg>
      <pc:sldChg chg="ord">
        <pc:chgData name="filip geens" userId="7123bf18c6040445" providerId="LiveId" clId="{5670B206-E406-4469-8A42-37034187CC55}" dt="2020-09-28T21:02:42.190" v="14"/>
        <pc:sldMkLst>
          <pc:docMk/>
          <pc:sldMk cId="423496655" sldId="341"/>
        </pc:sldMkLst>
      </pc:sldChg>
      <pc:sldChg chg="ord">
        <pc:chgData name="filip geens" userId="7123bf18c6040445" providerId="LiveId" clId="{5670B206-E406-4469-8A42-37034187CC55}" dt="2020-09-28T21:02:42.190" v="14"/>
        <pc:sldMkLst>
          <pc:docMk/>
          <pc:sldMk cId="3147743413" sldId="342"/>
        </pc:sldMkLst>
      </pc:sldChg>
      <pc:sldChg chg="ord">
        <pc:chgData name="filip geens" userId="7123bf18c6040445" providerId="LiveId" clId="{5670B206-E406-4469-8A42-37034187CC55}" dt="2020-09-28T21:02:42.190" v="14"/>
        <pc:sldMkLst>
          <pc:docMk/>
          <pc:sldMk cId="3196433802" sldId="343"/>
        </pc:sldMkLst>
      </pc:sldChg>
      <pc:sldChg chg="addSp delSp modSp mod ord setBg modAnim setClrOvrMap">
        <pc:chgData name="filip geens" userId="7123bf18c6040445" providerId="LiveId" clId="{5670B206-E406-4469-8A42-37034187CC55}" dt="2020-09-28T21:17:02.101" v="67" actId="14100"/>
        <pc:sldMkLst>
          <pc:docMk/>
          <pc:sldMk cId="577967923" sldId="345"/>
        </pc:sldMkLst>
        <pc:spChg chg="mod">
          <ac:chgData name="filip geens" userId="7123bf18c6040445" providerId="LiveId" clId="{5670B206-E406-4469-8A42-37034187CC55}" dt="2020-09-28T21:16:38.774" v="64" actId="26606"/>
          <ac:spMkLst>
            <pc:docMk/>
            <pc:sldMk cId="577967923" sldId="345"/>
            <ac:spMk id="2" creationId="{C5670A04-1F4B-4E8C-82B2-B446AF1D161A}"/>
          </ac:spMkLst>
        </pc:spChg>
        <pc:spChg chg="mod">
          <ac:chgData name="filip geens" userId="7123bf18c6040445" providerId="LiveId" clId="{5670B206-E406-4469-8A42-37034187CC55}" dt="2020-09-28T21:17:02.101" v="67" actId="14100"/>
          <ac:spMkLst>
            <pc:docMk/>
            <pc:sldMk cId="577967923" sldId="345"/>
            <ac:spMk id="3" creationId="{D4572BC4-CBD0-4E71-8A6D-BD2E3B6932DB}"/>
          </ac:spMkLst>
        </pc:spChg>
        <pc:spChg chg="add del">
          <ac:chgData name="filip geens" userId="7123bf18c6040445" providerId="LiveId" clId="{5670B206-E406-4469-8A42-37034187CC55}" dt="2020-09-28T21:16:35.885" v="60" actId="26606"/>
          <ac:spMkLst>
            <pc:docMk/>
            <pc:sldMk cId="577967923" sldId="345"/>
            <ac:spMk id="10" creationId="{A81E7530-396C-45F0-92F4-A885648D1631}"/>
          </ac:spMkLst>
        </pc:spChg>
        <pc:spChg chg="add del">
          <ac:chgData name="filip geens" userId="7123bf18c6040445" providerId="LiveId" clId="{5670B206-E406-4469-8A42-37034187CC55}" dt="2020-09-28T21:16:35.885" v="60" actId="26606"/>
          <ac:spMkLst>
            <pc:docMk/>
            <pc:sldMk cId="577967923" sldId="345"/>
            <ac:spMk id="12" creationId="{7316481C-0A49-4796-812B-0D64F063B720}"/>
          </ac:spMkLst>
        </pc:spChg>
        <pc:spChg chg="add del">
          <ac:chgData name="filip geens" userId="7123bf18c6040445" providerId="LiveId" clId="{5670B206-E406-4469-8A42-37034187CC55}" dt="2020-09-28T21:16:35.885" v="60" actId="26606"/>
          <ac:spMkLst>
            <pc:docMk/>
            <pc:sldMk cId="577967923" sldId="345"/>
            <ac:spMk id="14" creationId="{A5271697-90F1-4A23-8EF2-0179F2EAFACB}"/>
          </ac:spMkLst>
        </pc:spChg>
        <pc:spChg chg="add del">
          <ac:chgData name="filip geens" userId="7123bf18c6040445" providerId="LiveId" clId="{5670B206-E406-4469-8A42-37034187CC55}" dt="2020-09-28T21:16:35.885" v="60" actId="26606"/>
          <ac:spMkLst>
            <pc:docMk/>
            <pc:sldMk cId="577967923" sldId="345"/>
            <ac:spMk id="38" creationId="{D9F5512A-48E1-4C07-B75E-3CCC517B6804}"/>
          </ac:spMkLst>
        </pc:spChg>
        <pc:spChg chg="add del">
          <ac:chgData name="filip geens" userId="7123bf18c6040445" providerId="LiveId" clId="{5670B206-E406-4469-8A42-37034187CC55}" dt="2020-09-28T21:16:38.680" v="63" actId="26606"/>
          <ac:spMkLst>
            <pc:docMk/>
            <pc:sldMk cId="577967923" sldId="345"/>
            <ac:spMk id="40" creationId="{5E8D2E83-FB3A-40E7-A9E5-7AB389D612B4}"/>
          </ac:spMkLst>
        </pc:spChg>
        <pc:spChg chg="add">
          <ac:chgData name="filip geens" userId="7123bf18c6040445" providerId="LiveId" clId="{5670B206-E406-4469-8A42-37034187CC55}" dt="2020-09-28T21:16:38.774" v="64" actId="26606"/>
          <ac:spMkLst>
            <pc:docMk/>
            <pc:sldMk cId="577967923" sldId="345"/>
            <ac:spMk id="42" creationId="{C5E6CFF1-2F42-4E10-9A97-F116F46F53FE}"/>
          </ac:spMkLst>
        </pc:spChg>
        <pc:grpChg chg="add del">
          <ac:chgData name="filip geens" userId="7123bf18c6040445" providerId="LiveId" clId="{5670B206-E406-4469-8A42-37034187CC55}" dt="2020-09-28T21:16:35.885" v="60" actId="26606"/>
          <ac:grpSpMkLst>
            <pc:docMk/>
            <pc:sldMk cId="577967923" sldId="345"/>
            <ac:grpSpMk id="16" creationId="{81DE8B58-F373-409E-A253-4380A66091D4}"/>
          </ac:grpSpMkLst>
        </pc:grpChg>
        <pc:picChg chg="add mod ord">
          <ac:chgData name="filip geens" userId="7123bf18c6040445" providerId="LiveId" clId="{5670B206-E406-4469-8A42-37034187CC55}" dt="2020-09-28T21:16:38.774" v="64" actId="26606"/>
          <ac:picMkLst>
            <pc:docMk/>
            <pc:sldMk cId="577967923" sldId="345"/>
            <ac:picMk id="5" creationId="{8423411D-8D70-42AC-834C-FF663FEFB31F}"/>
          </ac:picMkLst>
        </pc:picChg>
        <pc:cxnChg chg="add">
          <ac:chgData name="filip geens" userId="7123bf18c6040445" providerId="LiveId" clId="{5670B206-E406-4469-8A42-37034187CC55}" dt="2020-09-28T21:16:38.774" v="64" actId="26606"/>
          <ac:cxnSpMkLst>
            <pc:docMk/>
            <pc:sldMk cId="577967923" sldId="345"/>
            <ac:cxnSpMk id="43" creationId="{67182200-4859-4C8D-BCBB-55B245C28BA3}"/>
          </ac:cxnSpMkLst>
        </pc:cxnChg>
      </pc:sldChg>
      <pc:sldChg chg="ord">
        <pc:chgData name="filip geens" userId="7123bf18c6040445" providerId="LiveId" clId="{5670B206-E406-4469-8A42-37034187CC55}" dt="2020-09-28T21:02:42.190" v="14"/>
        <pc:sldMkLst>
          <pc:docMk/>
          <pc:sldMk cId="4182199201" sldId="348"/>
        </pc:sldMkLst>
      </pc:sldChg>
      <pc:sldChg chg="ord">
        <pc:chgData name="filip geens" userId="7123bf18c6040445" providerId="LiveId" clId="{5670B206-E406-4469-8A42-37034187CC55}" dt="2020-09-28T21:02:42.190" v="14"/>
        <pc:sldMkLst>
          <pc:docMk/>
          <pc:sldMk cId="2189370733" sldId="349"/>
        </pc:sldMkLst>
      </pc:sldChg>
      <pc:sldChg chg="ord">
        <pc:chgData name="filip geens" userId="7123bf18c6040445" providerId="LiveId" clId="{5670B206-E406-4469-8A42-37034187CC55}" dt="2020-09-28T21:02:42.190" v="14"/>
        <pc:sldMkLst>
          <pc:docMk/>
          <pc:sldMk cId="1682355499" sldId="351"/>
        </pc:sldMkLst>
      </pc:sldChg>
      <pc:sldChg chg="del ord">
        <pc:chgData name="filip geens" userId="7123bf18c6040445" providerId="LiveId" clId="{5670B206-E406-4469-8A42-37034187CC55}" dt="2020-09-28T21:19:57.272" v="189" actId="47"/>
        <pc:sldMkLst>
          <pc:docMk/>
          <pc:sldMk cId="3278086931" sldId="355"/>
        </pc:sldMkLst>
      </pc:sldChg>
      <pc:sldChg chg="addSp modSp mod ord setBg setClrOvrMap">
        <pc:chgData name="filip geens" userId="7123bf18c6040445" providerId="LiveId" clId="{5670B206-E406-4469-8A42-37034187CC55}" dt="2020-09-28T21:19:42.969" v="188" actId="313"/>
        <pc:sldMkLst>
          <pc:docMk/>
          <pc:sldMk cId="2415631132" sldId="356"/>
        </pc:sldMkLst>
        <pc:spChg chg="mod">
          <ac:chgData name="filip geens" userId="7123bf18c6040445" providerId="LiveId" clId="{5670B206-E406-4469-8A42-37034187CC55}" dt="2020-09-28T21:18:54.494" v="183" actId="26606"/>
          <ac:spMkLst>
            <pc:docMk/>
            <pc:sldMk cId="2415631132" sldId="356"/>
            <ac:spMk id="2" creationId="{C5670A04-1F4B-4E8C-82B2-B446AF1D161A}"/>
          </ac:spMkLst>
        </pc:spChg>
        <pc:spChg chg="mod">
          <ac:chgData name="filip geens" userId="7123bf18c6040445" providerId="LiveId" clId="{5670B206-E406-4469-8A42-37034187CC55}" dt="2020-09-28T21:19:42.969" v="188" actId="313"/>
          <ac:spMkLst>
            <pc:docMk/>
            <pc:sldMk cId="2415631132" sldId="356"/>
            <ac:spMk id="3" creationId="{D4572BC4-CBD0-4E71-8A6D-BD2E3B6932DB}"/>
          </ac:spMkLst>
        </pc:spChg>
        <pc:spChg chg="add">
          <ac:chgData name="filip geens" userId="7123bf18c6040445" providerId="LiveId" clId="{5670B206-E406-4469-8A42-37034187CC55}" dt="2020-09-28T21:18:54.494" v="183" actId="26606"/>
          <ac:spMkLst>
            <pc:docMk/>
            <pc:sldMk cId="2415631132" sldId="356"/>
            <ac:spMk id="10" creationId="{7C432AFE-B3D2-4BFF-BF8F-96C27AFF1AC7}"/>
          </ac:spMkLst>
        </pc:spChg>
        <pc:spChg chg="add">
          <ac:chgData name="filip geens" userId="7123bf18c6040445" providerId="LiveId" clId="{5670B206-E406-4469-8A42-37034187CC55}" dt="2020-09-28T21:18:54.494" v="183" actId="26606"/>
          <ac:spMkLst>
            <pc:docMk/>
            <pc:sldMk cId="2415631132" sldId="356"/>
            <ac:spMk id="12" creationId="{AF2F604E-43BE-4DC3-B983-E071523364F8}"/>
          </ac:spMkLst>
        </pc:spChg>
        <pc:spChg chg="add">
          <ac:chgData name="filip geens" userId="7123bf18c6040445" providerId="LiveId" clId="{5670B206-E406-4469-8A42-37034187CC55}" dt="2020-09-28T21:18:54.494" v="183" actId="26606"/>
          <ac:spMkLst>
            <pc:docMk/>
            <pc:sldMk cId="2415631132" sldId="356"/>
            <ac:spMk id="14" creationId="{08C9B587-E65E-4B52-B37C-ABEBB6E87928}"/>
          </ac:spMkLst>
        </pc:spChg>
        <pc:picChg chg="add mod ord">
          <ac:chgData name="filip geens" userId="7123bf18c6040445" providerId="LiveId" clId="{5670B206-E406-4469-8A42-37034187CC55}" dt="2020-09-28T21:18:54.494" v="183" actId="26606"/>
          <ac:picMkLst>
            <pc:docMk/>
            <pc:sldMk cId="2415631132" sldId="356"/>
            <ac:picMk id="5" creationId="{E5976772-ACF5-49A9-BD57-8E9093AE60B8}"/>
          </ac:picMkLst>
        </pc:picChg>
      </pc:sldChg>
      <pc:sldChg chg="addSp delSp modSp mod ord setBg setClrOvrMap">
        <pc:chgData name="filip geens" userId="7123bf18c6040445" providerId="LiveId" clId="{5670B206-E406-4469-8A42-37034187CC55}" dt="2020-09-28T21:19:21.927" v="185"/>
        <pc:sldMkLst>
          <pc:docMk/>
          <pc:sldMk cId="910781409" sldId="360"/>
        </pc:sldMkLst>
        <pc:spChg chg="mod">
          <ac:chgData name="filip geens" userId="7123bf18c6040445" providerId="LiveId" clId="{5670B206-E406-4469-8A42-37034187CC55}" dt="2020-09-28T21:01:04.302" v="9" actId="26606"/>
          <ac:spMkLst>
            <pc:docMk/>
            <pc:sldMk cId="910781409" sldId="360"/>
            <ac:spMk id="2" creationId="{C5670A04-1F4B-4E8C-82B2-B446AF1D161A}"/>
          </ac:spMkLst>
        </pc:spChg>
        <pc:spChg chg="mod">
          <ac:chgData name="filip geens" userId="7123bf18c6040445" providerId="LiveId" clId="{5670B206-E406-4469-8A42-37034187CC55}" dt="2020-09-28T21:01:04.302" v="9" actId="26606"/>
          <ac:spMkLst>
            <pc:docMk/>
            <pc:sldMk cId="910781409" sldId="360"/>
            <ac:spMk id="3" creationId="{D4572BC4-CBD0-4E71-8A6D-BD2E3B6932DB}"/>
          </ac:spMkLst>
        </pc:spChg>
        <pc:spChg chg="add del">
          <ac:chgData name="filip geens" userId="7123bf18c6040445" providerId="LiveId" clId="{5670B206-E406-4469-8A42-37034187CC55}" dt="2020-09-28T21:01:04.295" v="8" actId="26606"/>
          <ac:spMkLst>
            <pc:docMk/>
            <pc:sldMk cId="910781409" sldId="360"/>
            <ac:spMk id="10" creationId="{16EA23B6-4B44-4D76-87BA-D81CE35EDB73}"/>
          </ac:spMkLst>
        </pc:spChg>
        <pc:spChg chg="add del">
          <ac:chgData name="filip geens" userId="7123bf18c6040445" providerId="LiveId" clId="{5670B206-E406-4469-8A42-37034187CC55}" dt="2020-09-28T21:01:04.295" v="8" actId="26606"/>
          <ac:spMkLst>
            <pc:docMk/>
            <pc:sldMk cId="910781409" sldId="360"/>
            <ac:spMk id="12" creationId="{2EEEAE0B-25B7-437B-B834-B70A935419CA}"/>
          </ac:spMkLst>
        </pc:spChg>
        <pc:spChg chg="add">
          <ac:chgData name="filip geens" userId="7123bf18c6040445" providerId="LiveId" clId="{5670B206-E406-4469-8A42-37034187CC55}" dt="2020-09-28T21:01:04.302" v="9" actId="26606"/>
          <ac:spMkLst>
            <pc:docMk/>
            <pc:sldMk cId="910781409" sldId="360"/>
            <ac:spMk id="14" creationId="{6EA86598-DA2C-41D5-BC0C-E877F8818EEB}"/>
          </ac:spMkLst>
        </pc:spChg>
        <pc:spChg chg="add">
          <ac:chgData name="filip geens" userId="7123bf18c6040445" providerId="LiveId" clId="{5670B206-E406-4469-8A42-37034187CC55}" dt="2020-09-28T21:01:04.302" v="9" actId="26606"/>
          <ac:spMkLst>
            <pc:docMk/>
            <pc:sldMk cId="910781409" sldId="360"/>
            <ac:spMk id="15" creationId="{450D3AD2-FA80-415F-A9CE-54D884561CD7}"/>
          </ac:spMkLst>
        </pc:spChg>
        <pc:picChg chg="add mod ord">
          <ac:chgData name="filip geens" userId="7123bf18c6040445" providerId="LiveId" clId="{5670B206-E406-4469-8A42-37034187CC55}" dt="2020-09-28T21:01:04.302" v="9" actId="26606"/>
          <ac:picMkLst>
            <pc:docMk/>
            <pc:sldMk cId="910781409" sldId="360"/>
            <ac:picMk id="5" creationId="{8910A701-3BC0-47A6-A43A-0558E515EAFC}"/>
          </ac:picMkLst>
        </pc:picChg>
      </pc:sldChg>
      <pc:sldChg chg="del">
        <pc:chgData name="filip geens" userId="7123bf18c6040445" providerId="LiveId" clId="{5670B206-E406-4469-8A42-37034187CC55}" dt="2020-09-28T21:09:36.572" v="20" actId="47"/>
        <pc:sldMkLst>
          <pc:docMk/>
          <pc:sldMk cId="3349498336" sldId="364"/>
        </pc:sldMkLst>
      </pc:sldChg>
      <pc:sldChg chg="del">
        <pc:chgData name="filip geens" userId="7123bf18c6040445" providerId="LiveId" clId="{5670B206-E406-4469-8A42-37034187CC55}" dt="2020-09-28T21:01:34.195" v="10" actId="47"/>
        <pc:sldMkLst>
          <pc:docMk/>
          <pc:sldMk cId="3780250147" sldId="365"/>
        </pc:sldMkLst>
      </pc:sldChg>
      <pc:sldChg chg="del">
        <pc:chgData name="filip geens" userId="7123bf18c6040445" providerId="LiveId" clId="{5670B206-E406-4469-8A42-37034187CC55}" dt="2020-09-28T21:01:34.195" v="10" actId="47"/>
        <pc:sldMkLst>
          <pc:docMk/>
          <pc:sldMk cId="4189353919" sldId="368"/>
        </pc:sldMkLst>
      </pc:sldChg>
    </pc:docChg>
  </pc:docChgLst>
  <pc:docChgLst>
    <pc:chgData name="Filip Geens" userId="3b890859-318a-456c-ae31-28a208e05ecf" providerId="ADAL" clId="{EF68BD0D-645C-4E31-991E-2FD0DD0D6045}"/>
    <pc:docChg chg="modSld">
      <pc:chgData name="Filip Geens" userId="3b890859-318a-456c-ae31-28a208e05ecf" providerId="ADAL" clId="{EF68BD0D-645C-4E31-991E-2FD0DD0D6045}" dt="2024-10-14T17:32:41.540" v="62" actId="20577"/>
      <pc:docMkLst>
        <pc:docMk/>
      </pc:docMkLst>
      <pc:sldChg chg="modSp">
        <pc:chgData name="Filip Geens" userId="3b890859-318a-456c-ae31-28a208e05ecf" providerId="ADAL" clId="{EF68BD0D-645C-4E31-991E-2FD0DD0D6045}" dt="2024-10-14T17:32:41.540" v="62" actId="20577"/>
        <pc:sldMkLst>
          <pc:docMk/>
          <pc:sldMk cId="3942036233" sldId="357"/>
        </pc:sldMkLst>
        <pc:spChg chg="mod">
          <ac:chgData name="Filip Geens" userId="3b890859-318a-456c-ae31-28a208e05ecf" providerId="ADAL" clId="{EF68BD0D-645C-4E31-991E-2FD0DD0D6045}" dt="2024-10-14T17:32:41.540" v="62" actId="20577"/>
          <ac:spMkLst>
            <pc:docMk/>
            <pc:sldMk cId="3942036233" sldId="357"/>
            <ac:spMk id="3" creationId="{D4572BC4-CBD0-4E71-8A6D-BD2E3B6932DB}"/>
          </ac:spMkLst>
        </pc:spChg>
      </pc:sldChg>
    </pc:docChg>
  </pc:docChgLst>
</pc:chgInfo>
</file>

<file path=ppt/media/image1.jpg>
</file>

<file path=ppt/media/image2.png>
</file>

<file path=ppt/media/image3.jpg>
</file>

<file path=ppt/media/image4.png>
</file>

<file path=ppt/media/image5.tmp>
</file>

<file path=ppt/media/image6.jpe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10/21/2024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10/21/2024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10/21/2024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newtonsoft.com/json/help/html/SerializingJSON.ht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https://www.w3schools.com/xml/default.asp"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0270780-BBE3-F6EE-6DFF-F9CD2698F5BF}"/>
              </a:ext>
            </a:extLst>
          </p:cNvPr>
          <p:cNvPicPr>
            <a:picLocks noChangeAspect="1"/>
          </p:cNvPicPr>
          <p:nvPr/>
        </p:nvPicPr>
        <p:blipFill>
          <a:blip r:embed="rId2">
            <a:extLst>
              <a:ext uri="{28A0092B-C50C-407E-A947-70E740481C1C}">
                <a14:useLocalDpi xmlns:a14="http://schemas.microsoft.com/office/drawing/2010/main" val="0"/>
              </a:ext>
            </a:extLst>
          </a:blip>
          <a:srcRect l="4987" r="4987"/>
          <a:stretch/>
        </p:blipFill>
        <p:spPr>
          <a:xfrm>
            <a:off x="3523488" y="10"/>
            <a:ext cx="8668512" cy="6857990"/>
          </a:xfrm>
          <a:prstGeom prst="rect">
            <a:avLst/>
          </a:prstGeom>
        </p:spPr>
      </p:pic>
      <p:sp>
        <p:nvSpPr>
          <p:cNvPr id="44" name="Rectangle 4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423989" y="3357066"/>
            <a:ext cx="5474950" cy="1189854"/>
          </a:xfrm>
        </p:spPr>
        <p:txBody>
          <a:bodyPr anchor="b">
            <a:noAutofit/>
          </a:bodyPr>
          <a:lstStyle/>
          <a:p>
            <a:br>
              <a:rPr lang="nl-BE" sz="3200" dirty="0">
                <a:solidFill>
                  <a:schemeClr val="bg1"/>
                </a:solidFill>
              </a:rPr>
            </a:br>
            <a:br>
              <a:rPr lang="nl-BE" sz="3200" dirty="0">
                <a:solidFill>
                  <a:schemeClr val="bg1"/>
                </a:solidFill>
              </a:rPr>
            </a:br>
            <a:br>
              <a:rPr lang="nl-BE" sz="3200" dirty="0">
                <a:solidFill>
                  <a:schemeClr val="bg1"/>
                </a:solidFill>
              </a:rPr>
            </a:br>
            <a:r>
              <a:rPr lang="nl-BE" sz="3200" dirty="0">
                <a:solidFill>
                  <a:schemeClr val="bg1"/>
                </a:solidFill>
              </a:rPr>
              <a:t>Programmeren in C# </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262984" y="4709239"/>
            <a:ext cx="5853809" cy="1208141"/>
          </a:xfrm>
        </p:spPr>
        <p:txBody>
          <a:bodyPr>
            <a:noAutofit/>
          </a:bodyPr>
          <a:lstStyle/>
          <a:p>
            <a:r>
              <a:rPr lang="nl-BE" sz="4400" dirty="0">
                <a:solidFill>
                  <a:schemeClr val="bg1"/>
                </a:solidFill>
              </a:rPr>
              <a:t>IO: Input en Output</a:t>
            </a:r>
          </a:p>
        </p:txBody>
      </p:sp>
      <p:sp>
        <p:nvSpPr>
          <p:cNvPr id="46" name="Rectangle 4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8" name="Rectangle 4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1746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EA86598-DA2C-41D5-BC0C-E877F881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25153"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1155556" y="637763"/>
            <a:ext cx="5735633" cy="1627274"/>
          </a:xfrm>
        </p:spPr>
        <p:txBody>
          <a:bodyPr anchor="t">
            <a:normAutofit/>
          </a:bodyPr>
          <a:lstStyle/>
          <a:p>
            <a:r>
              <a:rPr lang="nl-BE" sz="4800" dirty="0">
                <a:solidFill>
                  <a:schemeClr val="bg1"/>
                </a:solidFill>
              </a:rPr>
              <a:t>Labo: werken met File: CSV</a:t>
            </a:r>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57" y="2377331"/>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1155548" y="2580191"/>
            <a:ext cx="5735641" cy="3596772"/>
          </a:xfrm>
        </p:spPr>
        <p:txBody>
          <a:bodyPr>
            <a:normAutofit/>
          </a:bodyPr>
          <a:lstStyle/>
          <a:p>
            <a:r>
              <a:rPr lang="nl-BE" sz="1100" dirty="0">
                <a:solidFill>
                  <a:schemeClr val="bg1"/>
                </a:solidFill>
              </a:rPr>
              <a:t>Een CSV (</a:t>
            </a:r>
            <a:r>
              <a:rPr lang="en-US" sz="1100" dirty="0">
                <a:solidFill>
                  <a:schemeClr val="bg1"/>
                </a:solidFill>
              </a:rPr>
              <a:t>comma separated values</a:t>
            </a:r>
            <a:r>
              <a:rPr lang="nl-BE" sz="1100" dirty="0">
                <a:solidFill>
                  <a:schemeClr val="bg1"/>
                </a:solidFill>
              </a:rPr>
              <a:t>) bestand bestaat uit </a:t>
            </a:r>
          </a:p>
          <a:p>
            <a:pPr lvl="1"/>
            <a:r>
              <a:rPr lang="nl-BE" sz="1100" dirty="0">
                <a:solidFill>
                  <a:schemeClr val="bg1"/>
                </a:solidFill>
              </a:rPr>
              <a:t>records en velden.</a:t>
            </a:r>
          </a:p>
          <a:p>
            <a:pPr lvl="1"/>
            <a:r>
              <a:rPr lang="nl-BE" sz="1100" dirty="0">
                <a:solidFill>
                  <a:schemeClr val="bg1"/>
                </a:solidFill>
              </a:rPr>
              <a:t>Records zijn meestal gescheiden door een </a:t>
            </a:r>
            <a:r>
              <a:rPr lang="nl-BE" sz="1100" dirty="0" err="1">
                <a:solidFill>
                  <a:schemeClr val="bg1"/>
                </a:solidFill>
              </a:rPr>
              <a:t>newline</a:t>
            </a:r>
            <a:r>
              <a:rPr lang="nl-BE" sz="1100" dirty="0">
                <a:solidFill>
                  <a:schemeClr val="bg1"/>
                </a:solidFill>
              </a:rPr>
              <a:t>.</a:t>
            </a:r>
          </a:p>
          <a:p>
            <a:pPr lvl="1"/>
            <a:r>
              <a:rPr lang="nl-BE" sz="1100" dirty="0">
                <a:solidFill>
                  <a:schemeClr val="bg1"/>
                </a:solidFill>
              </a:rPr>
              <a:t>Fields zijn meestal gescheiden door een komma, puntkomma,…</a:t>
            </a:r>
          </a:p>
          <a:p>
            <a:pPr lvl="1"/>
            <a:r>
              <a:rPr lang="nl-BE" sz="1100" dirty="0">
                <a:solidFill>
                  <a:schemeClr val="bg1"/>
                </a:solidFill>
              </a:rPr>
              <a:t>De eerste lijn van een CSV bevat soms de namen van de velden.</a:t>
            </a:r>
          </a:p>
          <a:p>
            <a:pPr lvl="1"/>
            <a:endParaRPr lang="nl-BE" sz="1100" dirty="0">
              <a:solidFill>
                <a:schemeClr val="bg1"/>
              </a:solidFill>
            </a:endParaRPr>
          </a:p>
          <a:p>
            <a:r>
              <a:rPr lang="nl-BE" sz="1100" dirty="0">
                <a:solidFill>
                  <a:schemeClr val="bg1"/>
                </a:solidFill>
              </a:rPr>
              <a:t>Maak een functie om een CSV te openen en uit te lezen:</a:t>
            </a:r>
          </a:p>
          <a:p>
            <a:pPr lvl="1"/>
            <a:r>
              <a:rPr lang="nl-BE" sz="1100" dirty="0">
                <a:solidFill>
                  <a:schemeClr val="bg1"/>
                </a:solidFill>
              </a:rPr>
              <a:t>De records moeten opgeslagen worden in een klasse.</a:t>
            </a:r>
          </a:p>
          <a:p>
            <a:pPr lvl="1"/>
            <a:r>
              <a:rPr lang="nl-BE" sz="1100" dirty="0">
                <a:solidFill>
                  <a:schemeClr val="bg1"/>
                </a:solidFill>
              </a:rPr>
              <a:t>De record klassen moeten een lijst bevatten van de velden, al dan niet met hun naam.</a:t>
            </a:r>
          </a:p>
          <a:p>
            <a:pPr lvl="1"/>
            <a:r>
              <a:rPr lang="nl-BE" sz="1100" dirty="0">
                <a:solidFill>
                  <a:schemeClr val="bg1"/>
                </a:solidFill>
              </a:rPr>
              <a:t>De gebruiker moet de scheidingen van records en velden kunnen aanpassen.</a:t>
            </a:r>
          </a:p>
          <a:p>
            <a:pPr lvl="1"/>
            <a:r>
              <a:rPr lang="nl-BE" sz="1100" dirty="0">
                <a:solidFill>
                  <a:schemeClr val="bg1"/>
                </a:solidFill>
              </a:rPr>
              <a:t>De gebruiker moet kunnen aangeven of de eerste lijn de veldnamen bevat.</a:t>
            </a:r>
          </a:p>
          <a:p>
            <a:pPr lvl="1"/>
            <a:r>
              <a:rPr lang="nl-BE" sz="1100" dirty="0">
                <a:solidFill>
                  <a:schemeClr val="bg1"/>
                </a:solidFill>
              </a:rPr>
              <a:t>Gebruik een aparte </a:t>
            </a:r>
            <a:r>
              <a:rPr lang="nl-BE" sz="1100" dirty="0" err="1">
                <a:solidFill>
                  <a:schemeClr val="bg1"/>
                </a:solidFill>
              </a:rPr>
              <a:t>assembly</a:t>
            </a:r>
            <a:r>
              <a:rPr lang="nl-BE" sz="1100" dirty="0">
                <a:solidFill>
                  <a:schemeClr val="bg1"/>
                </a:solidFill>
              </a:rPr>
              <a:t> waarin de CSV functionaliteiten kunnen geraadpleegd worden.</a:t>
            </a:r>
          </a:p>
          <a:p>
            <a:pPr lvl="1"/>
            <a:r>
              <a:rPr lang="nl-BE" sz="1100" dirty="0">
                <a:solidFill>
                  <a:schemeClr val="bg1"/>
                </a:solidFill>
              </a:rPr>
              <a:t>Maak ook import en export van en naar Json mogelijk</a:t>
            </a:r>
          </a:p>
          <a:p>
            <a:pPr lvl="1"/>
            <a:endParaRPr lang="nl-BE" sz="1100" dirty="0">
              <a:solidFill>
                <a:schemeClr val="bg1"/>
              </a:solidFill>
            </a:endParaRPr>
          </a:p>
        </p:txBody>
      </p:sp>
      <p:pic>
        <p:nvPicPr>
          <p:cNvPr id="5" name="Picture 4" descr="A picture containing building, outdoor, person, umbrella&#10;&#10;Description automatically generated">
            <a:extLst>
              <a:ext uri="{FF2B5EF4-FFF2-40B4-BE49-F238E27FC236}">
                <a16:creationId xmlns:a16="http://schemas.microsoft.com/office/drawing/2014/main" id="{43A08E67-180A-4952-B4A1-A6EDEF61DADD}"/>
              </a:ext>
            </a:extLst>
          </p:cNvPr>
          <p:cNvPicPr>
            <a:picLocks noChangeAspect="1"/>
          </p:cNvPicPr>
          <p:nvPr/>
        </p:nvPicPr>
        <p:blipFill rotWithShape="1">
          <a:blip r:embed="rId2">
            <a:extLst>
              <a:ext uri="{28A0092B-C50C-407E-A947-70E740481C1C}">
                <a14:useLocalDpi xmlns:a14="http://schemas.microsoft.com/office/drawing/2010/main" val="0"/>
              </a:ext>
            </a:extLst>
          </a:blip>
          <a:srcRect l="3817"/>
          <a:stretch/>
        </p:blipFill>
        <p:spPr>
          <a:xfrm>
            <a:off x="7525166" y="10"/>
            <a:ext cx="4666834" cy="6857990"/>
          </a:xfrm>
          <a:prstGeom prst="rect">
            <a:avLst/>
          </a:prstGeom>
        </p:spPr>
      </p:pic>
    </p:spTree>
    <p:extLst>
      <p:ext uri="{BB962C8B-B14F-4D97-AF65-F5344CB8AC3E}">
        <p14:creationId xmlns:p14="http://schemas.microsoft.com/office/powerpoint/2010/main" val="4180293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Tijdelijke aanduiding voor inhoud 12">
            <a:extLst>
              <a:ext uri="{FF2B5EF4-FFF2-40B4-BE49-F238E27FC236}">
                <a16:creationId xmlns:a16="http://schemas.microsoft.com/office/drawing/2014/main" id="{E20AC169-51DE-4B0F-8842-87A5B9D9E6E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576" r="9089" b="3713"/>
          <a:stretch/>
        </p:blipFill>
        <p:spPr>
          <a:xfrm>
            <a:off x="3523488" y="10"/>
            <a:ext cx="8668512" cy="6857990"/>
          </a:xfrm>
          <a:prstGeom prst="rect">
            <a:avLst/>
          </a:prstGeom>
        </p:spPr>
      </p:pic>
      <p:sp>
        <p:nvSpPr>
          <p:cNvPr id="62" name="Rectangle 6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46316119-156C-483B-AD5E-86B65F9EA2BC}"/>
              </a:ext>
            </a:extLst>
          </p:cNvPr>
          <p:cNvSpPr>
            <a:spLocks noGrp="1"/>
          </p:cNvSpPr>
          <p:nvPr>
            <p:ph type="title"/>
          </p:nvPr>
        </p:nvSpPr>
        <p:spPr>
          <a:xfrm>
            <a:off x="477981" y="1122363"/>
            <a:ext cx="4023360" cy="3204134"/>
          </a:xfrm>
          <a:prstGeom prst="ellipse">
            <a:avLst/>
          </a:prstGeom>
        </p:spPr>
        <p:txBody>
          <a:bodyPr vert="horz" lIns="91440" tIns="45720" rIns="91440" bIns="45720" rtlCol="0" anchor="b">
            <a:normAutofit/>
          </a:bodyPr>
          <a:lstStyle/>
          <a:p>
            <a:r>
              <a:rPr lang="en-US" sz="4800" b="1"/>
              <a:t>Werken met serializers</a:t>
            </a:r>
          </a:p>
        </p:txBody>
      </p:sp>
      <p:sp>
        <p:nvSpPr>
          <p:cNvPr id="64" name="Rectangle 6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6" name="Rectangle 6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106093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65842"/>
            <a:ext cx="10515600" cy="649829"/>
          </a:xfrm>
        </p:spPr>
        <p:txBody>
          <a:bodyPr>
            <a:normAutofit fontScale="90000"/>
          </a:bodyPr>
          <a:lstStyle/>
          <a:p>
            <a:r>
              <a:rPr lang="nl-BE" dirty="0"/>
              <a:t>Wat is </a:t>
            </a:r>
            <a:r>
              <a:rPr lang="nl-BE" dirty="0" err="1"/>
              <a:t>serialising</a:t>
            </a:r>
            <a:r>
              <a:rPr lang="nl-BE" dirty="0"/>
              <a:t>?</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40935" y="815671"/>
            <a:ext cx="11203536" cy="5876487"/>
          </a:xfrm>
        </p:spPr>
        <p:txBody>
          <a:bodyPr>
            <a:normAutofit/>
          </a:bodyPr>
          <a:lstStyle/>
          <a:p>
            <a:r>
              <a:rPr lang="nl-BE" dirty="0"/>
              <a:t>We kunnen objecten die enkel in het geheugen bestaan omzetten naar een data formaat (binair, xml,…) en zo opslaan of doorsturen via netwerk. Dit proces noemen we </a:t>
            </a:r>
            <a:r>
              <a:rPr lang="en-US" b="1" dirty="0"/>
              <a:t>serialization</a:t>
            </a:r>
            <a:r>
              <a:rPr lang="nl-BE" dirty="0"/>
              <a:t>.</a:t>
            </a:r>
          </a:p>
          <a:p>
            <a:r>
              <a:rPr lang="nl-BE" dirty="0"/>
              <a:t>Het omgekeerde proces, namelijk objecten opgeslagen in een data formaat terug omzetten naar objecten noemen we </a:t>
            </a:r>
            <a:r>
              <a:rPr lang="en-US" b="1" dirty="0"/>
              <a:t>deserialization</a:t>
            </a:r>
            <a:r>
              <a:rPr lang="nl-BE" dirty="0"/>
              <a:t>.</a:t>
            </a:r>
          </a:p>
          <a:p>
            <a:r>
              <a:rPr lang="nl-BE" dirty="0"/>
              <a:t>.Net voorziet enkele klassen die automatische </a:t>
            </a:r>
            <a:r>
              <a:rPr lang="en-US" dirty="0"/>
              <a:t>serializing</a:t>
            </a:r>
            <a:r>
              <a:rPr lang="nl-BE" dirty="0"/>
              <a:t> mogelijk maken:</a:t>
            </a:r>
          </a:p>
          <a:p>
            <a:pPr lvl="1"/>
            <a:r>
              <a:rPr lang="nl-BE" b="1" dirty="0"/>
              <a:t>Binary serializer</a:t>
            </a:r>
          </a:p>
          <a:p>
            <a:pPr lvl="1"/>
            <a:r>
              <a:rPr lang="nl-BE" b="1" dirty="0"/>
              <a:t>Xml serializer</a:t>
            </a:r>
          </a:p>
          <a:p>
            <a:pPr lvl="1"/>
            <a:r>
              <a:rPr lang="nl-BE" b="1" dirty="0"/>
              <a:t>Data contract serializer</a:t>
            </a:r>
          </a:p>
          <a:p>
            <a:r>
              <a:rPr lang="nl-BE" dirty="0"/>
              <a:t>Externe </a:t>
            </a:r>
            <a:r>
              <a:rPr lang="en-US" dirty="0"/>
              <a:t>serializers</a:t>
            </a:r>
            <a:r>
              <a:rPr lang="nl-BE" dirty="0"/>
              <a:t> zijn ook beschikbaar via </a:t>
            </a:r>
            <a:r>
              <a:rPr lang="nl-BE" dirty="0" err="1"/>
              <a:t>Nuget</a:t>
            </a:r>
            <a:r>
              <a:rPr lang="nl-BE" dirty="0"/>
              <a:t>. De bekendste en meest gebruikte externe </a:t>
            </a:r>
            <a:r>
              <a:rPr lang="en-US" dirty="0"/>
              <a:t>serializer</a:t>
            </a:r>
            <a:r>
              <a:rPr lang="nl-BE" dirty="0"/>
              <a:t> is </a:t>
            </a:r>
            <a:r>
              <a:rPr lang="nl-BE" b="1" dirty="0" err="1"/>
              <a:t>JSON.Net</a:t>
            </a:r>
            <a:r>
              <a:rPr lang="nl-BE" b="1" dirty="0"/>
              <a:t> </a:t>
            </a:r>
            <a:r>
              <a:rPr lang="nl-BE" dirty="0"/>
              <a:t>van </a:t>
            </a:r>
            <a:r>
              <a:rPr lang="nl-BE" dirty="0" err="1"/>
              <a:t>NewtonSoft</a:t>
            </a:r>
            <a:r>
              <a:rPr lang="nl-BE" dirty="0"/>
              <a:t>. </a:t>
            </a:r>
          </a:p>
          <a:p>
            <a:pPr lvl="1"/>
            <a:endParaRPr lang="nl-BE" dirty="0"/>
          </a:p>
          <a:p>
            <a:pPr lvl="1"/>
            <a:r>
              <a:rPr lang="nl-BE" dirty="0"/>
              <a:t>In de volgende slides gaan we de Binary serializer, de Xml serializer en </a:t>
            </a:r>
            <a:r>
              <a:rPr lang="nl-BE" dirty="0" err="1"/>
              <a:t>JSON.Net</a:t>
            </a:r>
            <a:r>
              <a:rPr lang="nl-BE" dirty="0"/>
              <a:t> verder bekijken</a:t>
            </a:r>
          </a:p>
        </p:txBody>
      </p:sp>
    </p:spTree>
    <p:extLst>
      <p:ext uri="{BB962C8B-B14F-4D97-AF65-F5344CB8AC3E}">
        <p14:creationId xmlns:p14="http://schemas.microsoft.com/office/powerpoint/2010/main" val="2680686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29839" y="128187"/>
            <a:ext cx="10823961" cy="683663"/>
          </a:xfrm>
        </p:spPr>
        <p:txBody>
          <a:bodyPr>
            <a:normAutofit fontScale="90000"/>
          </a:bodyPr>
          <a:lstStyle/>
          <a:p>
            <a:r>
              <a:rPr lang="nl-BE" dirty="0"/>
              <a:t>Binary Serializer</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290557" y="970538"/>
            <a:ext cx="11716284" cy="5515720"/>
          </a:xfrm>
        </p:spPr>
        <p:txBody>
          <a:bodyPr>
            <a:normAutofit/>
          </a:bodyPr>
          <a:lstStyle/>
          <a:p>
            <a:r>
              <a:rPr lang="nl-BE" dirty="0"/>
              <a:t>Binary serializer kan vrij complexe objecten omzetten naar een binair formaat zonder veel programmatorische ingrepen.</a:t>
            </a:r>
          </a:p>
          <a:p>
            <a:r>
              <a:rPr lang="nl-BE" dirty="0"/>
              <a:t>We kunnen de binary serializer gebruiken door middel van attributen of door de interface </a:t>
            </a:r>
            <a:r>
              <a:rPr lang="nl-BE" dirty="0" err="1"/>
              <a:t>ISerializable</a:t>
            </a:r>
            <a:r>
              <a:rPr lang="nl-BE" dirty="0"/>
              <a:t> te implementeren.</a:t>
            </a:r>
          </a:p>
          <a:p>
            <a:r>
              <a:rPr lang="nl-BE" dirty="0"/>
              <a:t>De binary engine kent 2 types van </a:t>
            </a:r>
            <a:r>
              <a:rPr lang="nl-BE" dirty="0" err="1"/>
              <a:t>formatters</a:t>
            </a:r>
            <a:r>
              <a:rPr lang="nl-BE" dirty="0"/>
              <a:t>:</a:t>
            </a:r>
          </a:p>
          <a:p>
            <a:pPr lvl="1"/>
            <a:r>
              <a:rPr lang="nl-BE" dirty="0" err="1"/>
              <a:t>BinaryFormatter</a:t>
            </a:r>
            <a:r>
              <a:rPr lang="nl-BE" dirty="0"/>
              <a:t>:</a:t>
            </a:r>
          </a:p>
          <a:p>
            <a:pPr lvl="2"/>
            <a:r>
              <a:rPr lang="nl-BE" dirty="0"/>
              <a:t>We gebruiken de binary </a:t>
            </a:r>
            <a:r>
              <a:rPr lang="nl-BE" dirty="0" err="1"/>
              <a:t>formatter</a:t>
            </a:r>
            <a:r>
              <a:rPr lang="nl-BE" dirty="0"/>
              <a:t> om data snel en efficiënt om te zetten naar compacte binaire data (bytes).</a:t>
            </a:r>
          </a:p>
          <a:p>
            <a:pPr lvl="2"/>
            <a:r>
              <a:rPr lang="nl-BE" dirty="0" err="1"/>
              <a:t>BinaryFormatter</a:t>
            </a:r>
            <a:r>
              <a:rPr lang="nl-BE" dirty="0"/>
              <a:t> kan niet goed tegen veranderingen in de bron objecten.</a:t>
            </a:r>
          </a:p>
          <a:p>
            <a:pPr lvl="1"/>
            <a:r>
              <a:rPr lang="nl-BE" dirty="0" err="1"/>
              <a:t>SoapFormatter</a:t>
            </a:r>
            <a:endParaRPr lang="nl-BE" dirty="0"/>
          </a:p>
          <a:p>
            <a:pPr lvl="2"/>
            <a:r>
              <a:rPr lang="nl-BE" dirty="0"/>
              <a:t>Zet data om naar een SOAP (xml gebaseerde data) om binaire data makkelijk te versturen over netwerk.</a:t>
            </a:r>
          </a:p>
          <a:p>
            <a:pPr lvl="2"/>
            <a:r>
              <a:rPr lang="nl-BE" dirty="0"/>
              <a:t>De </a:t>
            </a:r>
            <a:r>
              <a:rPr lang="nl-BE" dirty="0" err="1"/>
              <a:t>SoapFormatter</a:t>
            </a:r>
            <a:r>
              <a:rPr lang="nl-BE" dirty="0"/>
              <a:t> is vrij log en produceert een Xml geformatteerde output</a:t>
            </a:r>
          </a:p>
          <a:p>
            <a:pPr lvl="2"/>
            <a:endParaRPr lang="nl-BE" dirty="0"/>
          </a:p>
          <a:p>
            <a:pPr lvl="2"/>
            <a:endParaRPr lang="nl-BE" dirty="0"/>
          </a:p>
        </p:txBody>
      </p:sp>
    </p:spTree>
    <p:extLst>
      <p:ext uri="{BB962C8B-B14F-4D97-AF65-F5344CB8AC3E}">
        <p14:creationId xmlns:p14="http://schemas.microsoft.com/office/powerpoint/2010/main" val="92780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95657" y="217918"/>
            <a:ext cx="11340268" cy="794204"/>
          </a:xfrm>
        </p:spPr>
        <p:txBody>
          <a:bodyPr>
            <a:normAutofit/>
          </a:bodyPr>
          <a:lstStyle/>
          <a:p>
            <a:r>
              <a:rPr lang="nl-BE" dirty="0"/>
              <a:t>Gebruik van de </a:t>
            </a:r>
            <a:r>
              <a:rPr lang="nl-BE" b="1" dirty="0" err="1"/>
              <a:t>BinaryFormatter</a:t>
            </a:r>
            <a:r>
              <a:rPr lang="nl-BE" dirty="0"/>
              <a:t> met attributen</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40935" y="1170774"/>
            <a:ext cx="11194990" cy="5469308"/>
          </a:xfrm>
        </p:spPr>
        <p:txBody>
          <a:bodyPr>
            <a:normAutofit/>
          </a:bodyPr>
          <a:lstStyle/>
          <a:p>
            <a:r>
              <a:rPr lang="nl-BE" dirty="0"/>
              <a:t>Om een klas binary </a:t>
            </a:r>
            <a:r>
              <a:rPr lang="en-US" dirty="0"/>
              <a:t>serializable</a:t>
            </a:r>
            <a:r>
              <a:rPr lang="nl-BE" dirty="0"/>
              <a:t> te maken plaatsen we het attribuut [</a:t>
            </a:r>
            <a:r>
              <a:rPr lang="en-US" b="1" dirty="0"/>
              <a:t>Serializable</a:t>
            </a:r>
            <a:r>
              <a:rPr lang="nl-BE" dirty="0"/>
              <a:t>] voor de klasse,</a:t>
            </a:r>
          </a:p>
          <a:p>
            <a:r>
              <a:rPr lang="nl-BE" dirty="0"/>
              <a:t>Standaard worden alle fields automatisch </a:t>
            </a:r>
            <a:r>
              <a:rPr lang="nl-BE" dirty="0" err="1"/>
              <a:t>serialized</a:t>
            </a:r>
            <a:r>
              <a:rPr lang="nl-BE" dirty="0"/>
              <a:t>.</a:t>
            </a:r>
          </a:p>
          <a:p>
            <a:r>
              <a:rPr lang="nl-BE" dirty="0"/>
              <a:t>Fields kunnen uitgesloten worden door het attribuut [</a:t>
            </a:r>
            <a:r>
              <a:rPr lang="nl-BE" b="1" dirty="0" err="1"/>
              <a:t>NonSerialized</a:t>
            </a:r>
            <a:r>
              <a:rPr lang="nl-BE" dirty="0"/>
              <a:t>] boven het field te plaatsen</a:t>
            </a:r>
          </a:p>
          <a:p>
            <a:pPr marL="914400" lvl="2" indent="0">
              <a:buNone/>
            </a:pPr>
            <a:r>
              <a:rPr lang="en-US" sz="1800" dirty="0">
                <a:solidFill>
                  <a:srgbClr val="000000"/>
                </a:solidFill>
                <a:latin typeface="Consolas" panose="020B0609020204030204" pitchFamily="49" charset="0"/>
              </a:rPr>
              <a:t>[</a:t>
            </a:r>
            <a:r>
              <a:rPr lang="en-US" sz="1800" dirty="0">
                <a:solidFill>
                  <a:srgbClr val="319089"/>
                </a:solidFill>
                <a:latin typeface="Consolas" panose="020B0609020204030204" pitchFamily="49" charset="0"/>
              </a:rPr>
              <a:t>Serializable</a:t>
            </a:r>
            <a:r>
              <a:rPr lang="en-US" sz="1800" dirty="0">
                <a:solidFill>
                  <a:srgbClr val="000000"/>
                </a:solidFill>
                <a:latin typeface="Consolas" panose="020B0609020204030204" pitchFamily="49" charset="0"/>
              </a:rPr>
              <a:t>]</a:t>
            </a:r>
          </a:p>
          <a:p>
            <a:pPr marL="914400" lvl="2" indent="0">
              <a:buNone/>
            </a:pPr>
            <a:r>
              <a:rPr lang="en-US" sz="1800" dirty="0">
                <a:solidFill>
                  <a:srgbClr val="0000FF"/>
                </a:solidFill>
                <a:latin typeface="Consolas" panose="020B0609020204030204" pitchFamily="49" charset="0"/>
              </a:rPr>
              <a:t>public</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class</a:t>
            </a:r>
            <a:r>
              <a:rPr lang="en-US" sz="1800" dirty="0">
                <a:solidFill>
                  <a:srgbClr val="000000"/>
                </a:solidFill>
                <a:latin typeface="Consolas" panose="020B0609020204030204" pitchFamily="49" charset="0"/>
              </a:rPr>
              <a:t> </a:t>
            </a:r>
            <a:r>
              <a:rPr lang="en-US" sz="1800" dirty="0">
                <a:solidFill>
                  <a:srgbClr val="2B91AF"/>
                </a:solidFill>
                <a:latin typeface="Consolas" panose="020B0609020204030204" pitchFamily="49" charset="0"/>
              </a:rPr>
              <a:t>Item</a:t>
            </a:r>
            <a:r>
              <a:rPr lang="en-US" sz="1800" dirty="0">
                <a:solidFill>
                  <a:srgbClr val="000000"/>
                </a:solidFill>
                <a:latin typeface="Consolas" panose="020B0609020204030204" pitchFamily="49" charset="0"/>
              </a:rPr>
              <a:t> {</a:t>
            </a:r>
          </a:p>
          <a:p>
            <a:pPr marL="914400" lvl="2" indent="0">
              <a:buNone/>
            </a:pP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public</a:t>
            </a: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int</a:t>
            </a:r>
            <a:r>
              <a:rPr lang="en-US" sz="1800" i="1" dirty="0">
                <a:solidFill>
                  <a:srgbClr val="000000"/>
                </a:solidFill>
                <a:latin typeface="Consolas" panose="020B0609020204030204" pitchFamily="49" charset="0"/>
              </a:rPr>
              <a:t> ID;</a:t>
            </a:r>
          </a:p>
          <a:p>
            <a:pPr marL="914400" lvl="2" indent="0">
              <a:buNone/>
            </a:pP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private</a:t>
            </a: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string</a:t>
            </a:r>
            <a:r>
              <a:rPr lang="en-US" sz="1800" i="1" dirty="0">
                <a:solidFill>
                  <a:srgbClr val="000000"/>
                </a:solidFill>
                <a:latin typeface="Consolas" panose="020B0609020204030204" pitchFamily="49" charset="0"/>
              </a:rPr>
              <a:t> Description;</a:t>
            </a:r>
          </a:p>
          <a:p>
            <a:pPr marL="914400" lvl="2" indent="0">
              <a:buNone/>
            </a:pPr>
            <a:r>
              <a:rPr lang="en-US" sz="1800" i="1" dirty="0">
                <a:solidFill>
                  <a:srgbClr val="000000"/>
                </a:solidFill>
                <a:latin typeface="Consolas" panose="020B0609020204030204" pitchFamily="49" charset="0"/>
              </a:rPr>
              <a:t>  [</a:t>
            </a:r>
            <a:r>
              <a:rPr lang="en-US" sz="1800" i="1" dirty="0" err="1">
                <a:solidFill>
                  <a:srgbClr val="319089"/>
                </a:solidFill>
                <a:latin typeface="Consolas" panose="020B0609020204030204" pitchFamily="49" charset="0"/>
              </a:rPr>
              <a:t>NonSerialized</a:t>
            </a:r>
            <a:r>
              <a:rPr lang="en-US" sz="1800" i="1" dirty="0">
                <a:solidFill>
                  <a:srgbClr val="000000"/>
                </a:solidFill>
                <a:latin typeface="Consolas" panose="020B0609020204030204" pitchFamily="49" charset="0"/>
              </a:rPr>
              <a:t>]</a:t>
            </a:r>
          </a:p>
          <a:p>
            <a:pPr marL="914400" lvl="2" indent="0">
              <a:buNone/>
            </a:pP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public</a:t>
            </a:r>
            <a:r>
              <a:rPr lang="en-US" sz="1800" i="1" dirty="0">
                <a:solidFill>
                  <a:srgbClr val="000000"/>
                </a:solidFill>
                <a:latin typeface="Consolas" panose="020B0609020204030204" pitchFamily="49" charset="0"/>
              </a:rPr>
              <a:t> </a:t>
            </a:r>
            <a:r>
              <a:rPr lang="en-US" sz="1800" i="1" dirty="0">
                <a:solidFill>
                  <a:srgbClr val="0000FF"/>
                </a:solidFill>
                <a:latin typeface="Consolas" panose="020B0609020204030204" pitchFamily="49" charset="0"/>
              </a:rPr>
              <a:t>string</a:t>
            </a:r>
            <a:r>
              <a:rPr lang="en-US" sz="1800" i="1" dirty="0">
                <a:solidFill>
                  <a:srgbClr val="000000"/>
                </a:solidFill>
                <a:latin typeface="Consolas" panose="020B0609020204030204" pitchFamily="49" charset="0"/>
              </a:rPr>
              <a:t> Secret;</a:t>
            </a:r>
          </a:p>
          <a:p>
            <a:pPr marL="914400" lvl="2" indent="0">
              <a:buNone/>
            </a:pPr>
            <a:r>
              <a:rPr lang="en-US" sz="1800" i="1" dirty="0">
                <a:solidFill>
                  <a:srgbClr val="000000"/>
                </a:solidFill>
                <a:latin typeface="Consolas" panose="020B0609020204030204" pitchFamily="49" charset="0"/>
              </a:rPr>
              <a:t>}</a:t>
            </a:r>
            <a:endParaRPr lang="nl-BE" sz="1800" i="1" dirty="0"/>
          </a:p>
          <a:p>
            <a:r>
              <a:rPr lang="nl-BE" dirty="0">
                <a:solidFill>
                  <a:srgbClr val="000000"/>
                </a:solidFill>
                <a:latin typeface="Consolas" panose="020B0609020204030204" pitchFamily="49" charset="0"/>
              </a:rPr>
              <a:t>Opgepast! De </a:t>
            </a:r>
            <a:r>
              <a:rPr lang="nl-BE" dirty="0" err="1">
                <a:solidFill>
                  <a:srgbClr val="000000"/>
                </a:solidFill>
                <a:latin typeface="Consolas" panose="020B0609020204030204" pitchFamily="49" charset="0"/>
              </a:rPr>
              <a:t>BinaryFormatter</a:t>
            </a:r>
            <a:r>
              <a:rPr lang="nl-BE" dirty="0">
                <a:solidFill>
                  <a:srgbClr val="000000"/>
                </a:solidFill>
                <a:latin typeface="Consolas" panose="020B0609020204030204" pitchFamily="49" charset="0"/>
              </a:rPr>
              <a:t> </a:t>
            </a:r>
            <a:r>
              <a:rPr lang="nl-BE" dirty="0" err="1">
                <a:solidFill>
                  <a:srgbClr val="000000"/>
                </a:solidFill>
                <a:latin typeface="Consolas" panose="020B0609020204030204" pitchFamily="49" charset="0"/>
              </a:rPr>
              <a:t>serialized</a:t>
            </a:r>
            <a:r>
              <a:rPr lang="nl-BE" dirty="0">
                <a:solidFill>
                  <a:srgbClr val="000000"/>
                </a:solidFill>
                <a:latin typeface="Consolas" panose="020B0609020204030204" pitchFamily="49" charset="0"/>
              </a:rPr>
              <a:t> ook private velden!</a:t>
            </a:r>
          </a:p>
          <a:p>
            <a:endParaRPr lang="nl-BE" dirty="0">
              <a:solidFill>
                <a:srgbClr val="000000"/>
              </a:solidFill>
              <a:latin typeface="Consolas" panose="020B0609020204030204" pitchFamily="49" charset="0"/>
            </a:endParaRPr>
          </a:p>
          <a:p>
            <a:endParaRPr lang="en-US"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41847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38385" y="93655"/>
            <a:ext cx="10515600" cy="624192"/>
          </a:xfrm>
        </p:spPr>
        <p:txBody>
          <a:bodyPr>
            <a:normAutofit fontScale="90000"/>
          </a:bodyPr>
          <a:lstStyle/>
          <a:p>
            <a:r>
              <a:rPr lang="nl-BE" dirty="0"/>
              <a:t>Gebruik van de </a:t>
            </a:r>
            <a:r>
              <a:rPr lang="nl-BE" b="1" dirty="0" err="1"/>
              <a:t>BinaryFormatter</a:t>
            </a:r>
            <a:r>
              <a:rPr lang="nl-BE" dirty="0"/>
              <a:t> met attributen</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38385" y="854579"/>
            <a:ext cx="11288994" cy="5909766"/>
          </a:xfrm>
        </p:spPr>
        <p:txBody>
          <a:bodyPr>
            <a:normAutofit/>
          </a:bodyPr>
          <a:lstStyle/>
          <a:p>
            <a:r>
              <a:rPr lang="nl-BE" dirty="0"/>
              <a:t>Bij de </a:t>
            </a:r>
            <a:r>
              <a:rPr lang="nl-BE" dirty="0" err="1"/>
              <a:t>deserializing</a:t>
            </a:r>
            <a:r>
              <a:rPr lang="nl-BE" dirty="0"/>
              <a:t> van binary </a:t>
            </a:r>
            <a:r>
              <a:rPr lang="nl-BE" dirty="0" err="1"/>
              <a:t>formatter</a:t>
            </a:r>
            <a:r>
              <a:rPr lang="nl-BE" dirty="0"/>
              <a:t> data zal de </a:t>
            </a:r>
            <a:r>
              <a:rPr lang="nl-BE" dirty="0" err="1"/>
              <a:t>constructor</a:t>
            </a:r>
            <a:r>
              <a:rPr lang="nl-BE" dirty="0"/>
              <a:t> NIET aangeroepen worden. Ook default initialisaties zullen niet gebeuren.</a:t>
            </a:r>
          </a:p>
          <a:p>
            <a:pPr marL="914400" lvl="2" indent="0">
              <a:buNone/>
            </a:pPr>
            <a:r>
              <a:rPr lang="en-US" sz="1600" dirty="0">
                <a:solidFill>
                  <a:srgbClr val="000000"/>
                </a:solidFill>
                <a:latin typeface="Consolas" panose="020B0609020204030204" pitchFamily="49" charset="0"/>
              </a:rPr>
              <a:t>[</a:t>
            </a:r>
            <a:r>
              <a:rPr lang="en-US" sz="1600" dirty="0">
                <a:solidFill>
                  <a:srgbClr val="319089"/>
                </a:solidFill>
                <a:latin typeface="Consolas" panose="020B0609020204030204" pitchFamily="49" charset="0"/>
              </a:rPr>
              <a:t>Serializable</a:t>
            </a:r>
            <a:r>
              <a:rPr lang="en-US" sz="1600" dirty="0">
                <a:solidFill>
                  <a:srgbClr val="000000"/>
                </a:solidFill>
                <a:latin typeface="Consolas" panose="020B0609020204030204" pitchFamily="49" charset="0"/>
              </a:rPr>
              <a:t>]</a:t>
            </a:r>
            <a:endParaRPr lang="nl-BE" sz="1600" dirty="0"/>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ID;</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Description;</a:t>
            </a:r>
          </a:p>
          <a:p>
            <a:pPr marL="914400" lvl="2" indent="0">
              <a:buNone/>
            </a:pPr>
            <a:r>
              <a:rPr lang="en-US" sz="1600" dirty="0">
                <a:solidFill>
                  <a:srgbClr val="000000"/>
                </a:solidFill>
                <a:latin typeface="Consolas" panose="020B0609020204030204" pitchFamily="49" charset="0"/>
              </a:rPr>
              <a:t>  [</a:t>
            </a:r>
            <a:r>
              <a:rPr lang="en-US" sz="1600" dirty="0" err="1">
                <a:solidFill>
                  <a:srgbClr val="319089"/>
                </a:solidFill>
                <a:latin typeface="Consolas" panose="020B0609020204030204" pitchFamily="49" charset="0"/>
              </a:rPr>
              <a:t>NonSerialized</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Secret=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a:t>
            </a:r>
            <a:r>
              <a:rPr lang="nl-BE" sz="1600" dirty="0">
                <a:solidFill>
                  <a:srgbClr val="008000"/>
                </a:solidFill>
                <a:latin typeface="Consolas" panose="020B0609020204030204" pitchFamily="49" charset="0"/>
              </a:rPr>
              <a:t>Wordt genegeerd door de </a:t>
            </a:r>
            <a:r>
              <a:rPr lang="nl-BE" sz="1600" dirty="0" err="1">
                <a:solidFill>
                  <a:srgbClr val="008000"/>
                </a:solidFill>
                <a:latin typeface="Consolas" panose="020B0609020204030204" pitchFamily="49" charset="0"/>
              </a:rPr>
              <a:t>deserialize</a:t>
            </a:r>
            <a:endParaRPr lang="nl-BE" sz="1600" dirty="0">
              <a:solidFill>
                <a:srgbClr val="008000"/>
              </a:solidFill>
              <a:latin typeface="Consolas" panose="020B0609020204030204" pitchFamily="49" charset="0"/>
            </a:endParaRP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Item() {</a:t>
            </a:r>
          </a:p>
          <a:p>
            <a:pPr marL="914400" lvl="2" indent="0">
              <a:buNone/>
            </a:pPr>
            <a:r>
              <a:rPr lang="en-US" sz="1600" dirty="0">
                <a:solidFill>
                  <a:srgbClr val="000000"/>
                </a:solidFill>
                <a:latin typeface="Consolas" panose="020B0609020204030204" pitchFamily="49" charset="0"/>
              </a:rPr>
              <a:t>    Secret =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mySecret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a:t>
            </a:r>
            <a:r>
              <a:rPr lang="nl-BE" sz="1600" dirty="0">
                <a:solidFill>
                  <a:srgbClr val="008000"/>
                </a:solidFill>
                <a:latin typeface="Consolas" panose="020B0609020204030204" pitchFamily="49" charset="0"/>
              </a:rPr>
              <a:t>Wordt ook genegeerd door de </a:t>
            </a:r>
            <a:r>
              <a:rPr lang="nl-BE" sz="1600" dirty="0" err="1">
                <a:solidFill>
                  <a:srgbClr val="008000"/>
                </a:solidFill>
                <a:latin typeface="Consolas" panose="020B0609020204030204" pitchFamily="49" charset="0"/>
              </a:rPr>
              <a:t>deserialize</a:t>
            </a:r>
            <a:endParaRPr lang="nl-BE" sz="1600" dirty="0">
              <a:solidFill>
                <a:srgbClr val="008000"/>
              </a:solidFill>
              <a:latin typeface="Consolas" panose="020B0609020204030204" pitchFamily="49" charset="0"/>
            </a:endParaRP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p>
          <a:p>
            <a:r>
              <a:rPr lang="nl-BE" dirty="0"/>
              <a:t>Om dit op te lossen kunnen we gebruik maken van de [</a:t>
            </a:r>
            <a:r>
              <a:rPr lang="nl-BE" b="1" dirty="0" err="1"/>
              <a:t>OnDeserializing</a:t>
            </a:r>
            <a:r>
              <a:rPr lang="nl-BE" dirty="0"/>
              <a:t>] en [</a:t>
            </a:r>
            <a:r>
              <a:rPr lang="nl-BE" b="1" dirty="0" err="1"/>
              <a:t>OnDeserialized</a:t>
            </a:r>
            <a:r>
              <a:rPr lang="nl-BE" dirty="0"/>
              <a:t>] attributen. Die worden uitgevoerd voor (</a:t>
            </a:r>
            <a:r>
              <a:rPr lang="nl-BE" dirty="0" err="1"/>
              <a:t>OnDeserializing</a:t>
            </a:r>
            <a:r>
              <a:rPr lang="nl-BE" dirty="0"/>
              <a:t>) en na de operatie (</a:t>
            </a:r>
            <a:r>
              <a:rPr lang="nl-BE" dirty="0" err="1"/>
              <a:t>OnDeserialized</a:t>
            </a:r>
            <a:r>
              <a:rPr lang="nl-BE" dirty="0"/>
              <a:t>).</a:t>
            </a:r>
          </a:p>
          <a:p>
            <a:pPr marL="457200" lvl="1" indent="0">
              <a:buNone/>
            </a:pPr>
            <a:r>
              <a:rPr lang="en-US" dirty="0">
                <a:solidFill>
                  <a:srgbClr val="000000"/>
                </a:solidFill>
                <a:latin typeface="Consolas" panose="020B0609020204030204" pitchFamily="49" charset="0"/>
              </a:rPr>
              <a:t>	 </a:t>
            </a:r>
            <a:r>
              <a:rPr lang="en-US" sz="1800" dirty="0">
                <a:solidFill>
                  <a:srgbClr val="000000"/>
                </a:solidFill>
                <a:latin typeface="Consolas" panose="020B0609020204030204" pitchFamily="49" charset="0"/>
              </a:rPr>
              <a:t>[</a:t>
            </a:r>
            <a:r>
              <a:rPr lang="en-US" sz="1800" dirty="0" err="1">
                <a:solidFill>
                  <a:srgbClr val="2B91AF"/>
                </a:solidFill>
              </a:rPr>
              <a:t>OnDeserialized</a:t>
            </a:r>
            <a:r>
              <a:rPr lang="en-US" sz="18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OnDeserialized</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StreamingContext</a:t>
            </a:r>
            <a:r>
              <a:rPr lang="en-US" sz="1600" dirty="0">
                <a:solidFill>
                  <a:srgbClr val="000000"/>
                </a:solidFill>
                <a:latin typeface="Consolas" panose="020B0609020204030204" pitchFamily="49" charset="0"/>
              </a:rPr>
              <a:t> context) { Secret =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mySecret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endParaRPr lang="nl-BE" sz="1600" dirty="0"/>
          </a:p>
        </p:txBody>
      </p:sp>
    </p:spTree>
    <p:extLst>
      <p:ext uri="{BB962C8B-B14F-4D97-AF65-F5344CB8AC3E}">
        <p14:creationId xmlns:p14="http://schemas.microsoft.com/office/powerpoint/2010/main" val="1228080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3" end="13"/>
                                            </p:txEl>
                                          </p:spTgt>
                                        </p:tgtEl>
                                        <p:attrNameLst>
                                          <p:attrName>style.visibility</p:attrName>
                                        </p:attrNameLst>
                                      </p:cBhvr>
                                      <p:to>
                                        <p:strVal val="visible"/>
                                      </p:to>
                                    </p:set>
                                    <p:animEffect transition="in" filter="fade">
                                      <p:cBhvr>
                                        <p:cTn id="4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38385" y="93655"/>
            <a:ext cx="10515600" cy="624192"/>
          </a:xfrm>
        </p:spPr>
        <p:txBody>
          <a:bodyPr>
            <a:normAutofit fontScale="90000"/>
          </a:bodyPr>
          <a:lstStyle/>
          <a:p>
            <a:r>
              <a:rPr lang="nl-BE" dirty="0"/>
              <a:t>Gebruik van de </a:t>
            </a:r>
            <a:r>
              <a:rPr lang="nl-BE" b="1" dirty="0" err="1"/>
              <a:t>BinaryFormatter</a:t>
            </a:r>
            <a:r>
              <a:rPr lang="nl-BE" dirty="0"/>
              <a:t> met attributen</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50378" y="717847"/>
            <a:ext cx="11477001" cy="6046498"/>
          </a:xfrm>
        </p:spPr>
        <p:txBody>
          <a:bodyPr>
            <a:normAutofit/>
          </a:bodyPr>
          <a:lstStyle/>
          <a:p>
            <a:r>
              <a:rPr lang="nl-BE" dirty="0"/>
              <a:t>Een object </a:t>
            </a:r>
            <a:r>
              <a:rPr lang="nl-BE" dirty="0" err="1"/>
              <a:t>serialize</a:t>
            </a:r>
            <a:r>
              <a:rPr lang="nl-BE" dirty="0"/>
              <a:t> doen we door:</a:t>
            </a:r>
          </a:p>
          <a:p>
            <a:pPr lvl="1"/>
            <a:r>
              <a:rPr lang="nl-BE" dirty="0"/>
              <a:t>Een instantie van </a:t>
            </a:r>
            <a:r>
              <a:rPr lang="nl-BE" dirty="0" err="1"/>
              <a:t>BinaryFormatter</a:t>
            </a:r>
            <a:r>
              <a:rPr lang="nl-BE" dirty="0"/>
              <a:t> aan te maken.</a:t>
            </a:r>
          </a:p>
          <a:p>
            <a:pPr lvl="1"/>
            <a:r>
              <a:rPr lang="nl-BE" dirty="0"/>
              <a:t>Een stream aan te maken.</a:t>
            </a:r>
          </a:p>
          <a:p>
            <a:pPr lvl="1"/>
            <a:r>
              <a:rPr lang="nl-BE" dirty="0"/>
              <a:t>De functie </a:t>
            </a:r>
            <a:r>
              <a:rPr lang="nl-BE" dirty="0" err="1"/>
              <a:t>Serialize</a:t>
            </a:r>
            <a:r>
              <a:rPr lang="nl-BE" dirty="0"/>
              <a:t>() in de instantie van de </a:t>
            </a:r>
            <a:r>
              <a:rPr lang="nl-BE" dirty="0" err="1"/>
              <a:t>BinaryFormatter</a:t>
            </a:r>
            <a:r>
              <a:rPr lang="nl-BE" dirty="0"/>
              <a:t> aan te roepen + </a:t>
            </a:r>
            <a:r>
              <a:rPr lang="nl-BE" dirty="0" err="1"/>
              <a:t>params</a:t>
            </a:r>
            <a:endParaRPr lang="nl-BE" dirty="0"/>
          </a:p>
          <a:p>
            <a:pPr marL="1371600" lvl="3" indent="0">
              <a:buNone/>
            </a:pP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myItem</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 { ID = 1,Description = </a:t>
            </a:r>
            <a:r>
              <a:rPr lang="en-US" sz="1600" dirty="0">
                <a:solidFill>
                  <a:srgbClr val="A31515"/>
                </a:solidFill>
                <a:latin typeface="Consolas" panose="020B0609020204030204" pitchFamily="49" charset="0"/>
              </a:rPr>
              <a:t>"hallo"</a:t>
            </a:r>
            <a:r>
              <a:rPr lang="en-US" sz="1600" dirty="0">
                <a:solidFill>
                  <a:srgbClr val="000000"/>
                </a:solidFill>
                <a:latin typeface="Consolas" panose="020B0609020204030204" pitchFamily="49" charset="0"/>
              </a:rPr>
              <a:t> };</a:t>
            </a:r>
          </a:p>
          <a:p>
            <a:pPr marL="1371600" lvl="3" indent="0">
              <a:buNone/>
            </a:pPr>
            <a:r>
              <a:rPr lang="en-US" sz="1600" dirty="0">
                <a:solidFill>
                  <a:srgbClr val="2B91AF"/>
                </a:solidFill>
                <a:latin typeface="Consolas" panose="020B0609020204030204" pitchFamily="49" charset="0"/>
              </a:rPr>
              <a:t>Stream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strm</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File.Create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item.bin</a:t>
            </a:r>
            <a:r>
              <a:rPr lang="en-US" sz="1600" dirty="0">
                <a:solidFill>
                  <a:srgbClr val="000000"/>
                </a:solidFill>
                <a:latin typeface="Consolas" panose="020B0609020204030204" pitchFamily="49" charset="0"/>
              </a:rPr>
              <a:t>”);</a:t>
            </a:r>
          </a:p>
          <a:p>
            <a:pPr marL="1371600" lvl="3" indent="0">
              <a:buNone/>
            </a:pPr>
            <a:r>
              <a:rPr lang="en-US" sz="1600" dirty="0" err="1">
                <a:solidFill>
                  <a:srgbClr val="2B91AF"/>
                </a:solidFill>
                <a:latin typeface="Consolas" panose="020B0609020204030204" pitchFamily="49" charset="0"/>
              </a:rPr>
              <a:t>BinaryFormatter</a:t>
            </a:r>
            <a:r>
              <a:rPr lang="en-US" sz="1600" dirty="0">
                <a:solidFill>
                  <a:srgbClr val="000000"/>
                </a:solidFill>
                <a:latin typeface="Consolas" panose="020B0609020204030204" pitchFamily="49" charset="0"/>
              </a:rPr>
              <a:t> bin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BinaryFormatter</a:t>
            </a:r>
            <a:r>
              <a:rPr lang="en-US" sz="1600" dirty="0">
                <a:solidFill>
                  <a:srgbClr val="000000"/>
                </a:solidFill>
                <a:latin typeface="Consolas" panose="020B0609020204030204" pitchFamily="49" charset="0"/>
              </a:rPr>
              <a:t>();</a:t>
            </a:r>
          </a:p>
          <a:p>
            <a:pPr marL="1371600" lvl="3" indent="0">
              <a:buNone/>
            </a:pPr>
            <a:r>
              <a:rPr lang="en-US" sz="1600" dirty="0" err="1">
                <a:solidFill>
                  <a:srgbClr val="000000"/>
                </a:solidFill>
                <a:latin typeface="Consolas" panose="020B0609020204030204" pitchFamily="49" charset="0"/>
              </a:rPr>
              <a:t>bin.Serialize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strm,myItem</a:t>
            </a:r>
            <a:r>
              <a:rPr lang="en-US" sz="1600" dirty="0">
                <a:solidFill>
                  <a:srgbClr val="000000"/>
                </a:solidFill>
                <a:latin typeface="Consolas" panose="020B0609020204030204" pitchFamily="49" charset="0"/>
              </a:rPr>
              <a:t>);</a:t>
            </a:r>
          </a:p>
          <a:p>
            <a:pPr lvl="1"/>
            <a:r>
              <a:rPr lang="nl-BE" dirty="0">
                <a:solidFill>
                  <a:prstClr val="black"/>
                </a:solidFill>
              </a:rPr>
              <a:t>We kunnen ook de opties [</a:t>
            </a:r>
            <a:r>
              <a:rPr lang="nl-BE" dirty="0" err="1">
                <a:solidFill>
                  <a:prstClr val="black"/>
                </a:solidFill>
              </a:rPr>
              <a:t>OnSerialized</a:t>
            </a:r>
            <a:r>
              <a:rPr lang="nl-BE" dirty="0">
                <a:solidFill>
                  <a:prstClr val="black"/>
                </a:solidFill>
              </a:rPr>
              <a:t>] en [</a:t>
            </a:r>
            <a:r>
              <a:rPr lang="nl-BE" dirty="0" err="1">
                <a:solidFill>
                  <a:prstClr val="black"/>
                </a:solidFill>
              </a:rPr>
              <a:t>OnSerializing</a:t>
            </a:r>
            <a:r>
              <a:rPr lang="nl-BE" dirty="0">
                <a:solidFill>
                  <a:prstClr val="black"/>
                </a:solidFill>
              </a:rPr>
              <a:t>] gebruiken.</a:t>
            </a:r>
          </a:p>
          <a:p>
            <a:pPr lvl="0"/>
            <a:r>
              <a:rPr lang="nl-BE" dirty="0">
                <a:solidFill>
                  <a:prstClr val="black"/>
                </a:solidFill>
              </a:rPr>
              <a:t>Een object terug herstellen door de </a:t>
            </a:r>
            <a:r>
              <a:rPr lang="nl-BE" dirty="0" err="1">
                <a:solidFill>
                  <a:prstClr val="black"/>
                </a:solidFill>
              </a:rPr>
              <a:t>Deserialize</a:t>
            </a:r>
            <a:r>
              <a:rPr lang="nl-BE" dirty="0">
                <a:solidFill>
                  <a:prstClr val="black"/>
                </a:solidFill>
              </a:rPr>
              <a:t>() functie aan te roepen:</a:t>
            </a:r>
          </a:p>
          <a:p>
            <a:pPr lvl="1"/>
            <a:r>
              <a:rPr lang="nl-BE" dirty="0">
                <a:solidFill>
                  <a:prstClr val="black"/>
                </a:solidFill>
              </a:rPr>
              <a:t>De stream met de juiste data te voorzien</a:t>
            </a:r>
          </a:p>
          <a:p>
            <a:pPr lvl="1"/>
            <a:r>
              <a:rPr lang="nl-BE" dirty="0">
                <a:solidFill>
                  <a:prstClr val="black"/>
                </a:solidFill>
              </a:rPr>
              <a:t>Een </a:t>
            </a:r>
            <a:r>
              <a:rPr lang="nl-BE" dirty="0" err="1">
                <a:solidFill>
                  <a:prstClr val="black"/>
                </a:solidFill>
              </a:rPr>
              <a:t>BinaryFormatter</a:t>
            </a:r>
            <a:r>
              <a:rPr lang="nl-BE" dirty="0">
                <a:solidFill>
                  <a:prstClr val="black"/>
                </a:solidFill>
              </a:rPr>
              <a:t> instantie aan te maken</a:t>
            </a:r>
          </a:p>
          <a:p>
            <a:pPr lvl="1"/>
            <a:r>
              <a:rPr lang="nl-BE" dirty="0">
                <a:solidFill>
                  <a:prstClr val="black"/>
                </a:solidFill>
              </a:rPr>
              <a:t>De functie </a:t>
            </a:r>
            <a:r>
              <a:rPr lang="nl-BE" dirty="0" err="1">
                <a:solidFill>
                  <a:prstClr val="black"/>
                </a:solidFill>
              </a:rPr>
              <a:t>Deserialize</a:t>
            </a:r>
            <a:r>
              <a:rPr lang="nl-BE" dirty="0">
                <a:solidFill>
                  <a:prstClr val="black"/>
                </a:solidFill>
              </a:rPr>
              <a:t> aan te roepen en het geheel te casten naar het juiste object</a:t>
            </a:r>
          </a:p>
          <a:p>
            <a:pPr marL="1371600" lvl="3" indent="0">
              <a:buNone/>
            </a:pPr>
            <a:r>
              <a:rPr lang="en-US" sz="1600" dirty="0">
                <a:solidFill>
                  <a:srgbClr val="2B91AF"/>
                </a:solidFill>
                <a:latin typeface="Consolas" panose="020B0609020204030204" pitchFamily="49" charset="0"/>
              </a:rPr>
              <a:t>Stream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strm</a:t>
            </a:r>
            <a:r>
              <a:rPr lang="en-US" sz="1600" dirty="0">
                <a:solidFill>
                  <a:srgbClr val="000000"/>
                </a:solidFill>
                <a:latin typeface="Consolas" panose="020B0609020204030204" pitchFamily="49" charset="0"/>
              </a:rPr>
              <a:t> = </a:t>
            </a:r>
            <a:r>
              <a:rPr lang="en-US" sz="1600" dirty="0" err="1">
                <a:solidFill>
                  <a:srgbClr val="2B91AF"/>
                </a:solidFill>
                <a:latin typeface="Consolas" panose="020B0609020204030204" pitchFamily="49" charset="0"/>
              </a:rPr>
              <a:t>File</a:t>
            </a:r>
            <a:r>
              <a:rPr lang="en-US" sz="1600" dirty="0" err="1">
                <a:solidFill>
                  <a:srgbClr val="000000"/>
                </a:solidFill>
                <a:latin typeface="Consolas" panose="020B0609020204030204" pitchFamily="49" charset="0"/>
              </a:rPr>
              <a:t>.OpenRead</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item.bin</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1371600" lvl="3" indent="0">
              <a:buNone/>
            </a:pPr>
            <a:r>
              <a:rPr lang="en-US" sz="1600" dirty="0" err="1">
                <a:solidFill>
                  <a:srgbClr val="2B91AF"/>
                </a:solidFill>
                <a:latin typeface="Consolas" panose="020B0609020204030204" pitchFamily="49" charset="0"/>
              </a:rPr>
              <a:t>BinaryFormatter</a:t>
            </a:r>
            <a:r>
              <a:rPr lang="en-US" sz="1600" dirty="0">
                <a:solidFill>
                  <a:srgbClr val="000000"/>
                </a:solidFill>
                <a:latin typeface="Consolas" panose="020B0609020204030204" pitchFamily="49" charset="0"/>
              </a:rPr>
              <a:t> bin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BinaryFormatter</a:t>
            </a:r>
            <a:r>
              <a:rPr lang="en-US" sz="1600" dirty="0">
                <a:solidFill>
                  <a:srgbClr val="000000"/>
                </a:solidFill>
                <a:latin typeface="Consolas" panose="020B0609020204030204" pitchFamily="49" charset="0"/>
              </a:rPr>
              <a:t>();</a:t>
            </a:r>
          </a:p>
          <a:p>
            <a:pPr marL="1371600" lvl="3" indent="0">
              <a:buNone/>
            </a:pP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myItem</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bin.Deserialize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strm</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a:t>
            </a:r>
            <a:endParaRPr lang="nl-BE" sz="1600" dirty="0">
              <a:solidFill>
                <a:prstClr val="black"/>
              </a:solidFill>
            </a:endParaRPr>
          </a:p>
        </p:txBody>
      </p:sp>
    </p:spTree>
    <p:extLst>
      <p:ext uri="{BB962C8B-B14F-4D97-AF65-F5344CB8AC3E}">
        <p14:creationId xmlns:p14="http://schemas.microsoft.com/office/powerpoint/2010/main" val="209423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3" end="13"/>
                                            </p:txEl>
                                          </p:spTgt>
                                        </p:tgtEl>
                                        <p:attrNameLst>
                                          <p:attrName>style.visibility</p:attrName>
                                        </p:attrNameLst>
                                      </p:cBhvr>
                                      <p:to>
                                        <p:strVal val="visible"/>
                                      </p:to>
                                    </p:set>
                                    <p:animEffect transition="in" filter="fade">
                                      <p:cBhvr>
                                        <p:cTn id="48" dur="500"/>
                                        <p:tgtEl>
                                          <p:spTgt spid="3">
                                            <p:txEl>
                                              <p:pRg st="13" end="13"/>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
                                            <p:txEl>
                                              <p:pRg st="14" end="14"/>
                                            </p:txEl>
                                          </p:spTgt>
                                        </p:tgtEl>
                                        <p:attrNameLst>
                                          <p:attrName>style.visibility</p:attrName>
                                        </p:attrNameLst>
                                      </p:cBhvr>
                                      <p:to>
                                        <p:strVal val="visible"/>
                                      </p:to>
                                    </p:set>
                                    <p:animEffect transition="in" filter="fade">
                                      <p:cBhvr>
                                        <p:cTn id="51" dur="500"/>
                                        <p:tgtEl>
                                          <p:spTgt spid="3">
                                            <p:txEl>
                                              <p:pRg st="14" end="14"/>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5" end="15"/>
                                            </p:txEl>
                                          </p:spTgt>
                                        </p:tgtEl>
                                        <p:attrNameLst>
                                          <p:attrName>style.visibility</p:attrName>
                                        </p:attrNameLst>
                                      </p:cBhvr>
                                      <p:to>
                                        <p:strVal val="visible"/>
                                      </p:to>
                                    </p:set>
                                    <p:animEffect transition="in" filter="fade">
                                      <p:cBhvr>
                                        <p:cTn id="54"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38385" y="93655"/>
            <a:ext cx="10515600" cy="624192"/>
          </a:xfrm>
        </p:spPr>
        <p:txBody>
          <a:bodyPr>
            <a:normAutofit fontScale="90000"/>
          </a:bodyPr>
          <a:lstStyle/>
          <a:p>
            <a:r>
              <a:rPr lang="nl-BE" dirty="0"/>
              <a:t>Gebruik van de </a:t>
            </a:r>
            <a:r>
              <a:rPr lang="nl-BE" b="1" dirty="0" err="1"/>
              <a:t>BinaryFormatter</a:t>
            </a:r>
            <a:r>
              <a:rPr lang="nl-BE" dirty="0"/>
              <a:t> met attributen</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38385" y="854579"/>
            <a:ext cx="11288994" cy="5909766"/>
          </a:xfrm>
        </p:spPr>
        <p:txBody>
          <a:bodyPr>
            <a:normAutofit/>
          </a:bodyPr>
          <a:lstStyle/>
          <a:p>
            <a:r>
              <a:rPr lang="en-US" dirty="0"/>
              <a:t>Om </a:t>
            </a:r>
            <a:r>
              <a:rPr lang="nl-BE" dirty="0"/>
              <a:t>objecten terug te kunnen herstellen slaat de </a:t>
            </a:r>
            <a:r>
              <a:rPr lang="nl-BE" dirty="0" err="1"/>
              <a:t>BinaryFormatter</a:t>
            </a:r>
            <a:r>
              <a:rPr lang="nl-BE" dirty="0"/>
              <a:t> metadata op over dit object.</a:t>
            </a:r>
            <a:endParaRPr lang="nl-BE" sz="1600" dirty="0"/>
          </a:p>
          <a:p>
            <a:r>
              <a:rPr lang="nl-BE" dirty="0"/>
              <a:t>We kunnen velden negeren door ze te decoreren met [</a:t>
            </a:r>
            <a:r>
              <a:rPr lang="nl-BE" b="1" dirty="0" err="1"/>
              <a:t>NonSerialized</a:t>
            </a:r>
            <a:r>
              <a:rPr lang="nl-BE" dirty="0"/>
              <a:t>].</a:t>
            </a:r>
          </a:p>
          <a:p>
            <a:r>
              <a:rPr lang="nl-BE" dirty="0"/>
              <a:t>Daarom is het niet meer mogelijk om na wijzigingen in de declaratie van een type de binaire data te herstellen.</a:t>
            </a:r>
          </a:p>
          <a:p>
            <a:r>
              <a:rPr lang="nl-BE" dirty="0"/>
              <a:t>Om dit (deels) op te lossen kunnen we het [</a:t>
            </a:r>
            <a:r>
              <a:rPr lang="nl-BE" b="1" dirty="0" err="1"/>
              <a:t>OptionalField</a:t>
            </a:r>
            <a:r>
              <a:rPr lang="nl-BE" dirty="0"/>
              <a:t>] attribuut gebruiken en een </a:t>
            </a:r>
            <a:r>
              <a:rPr lang="nl-BE" b="1" dirty="0"/>
              <a:t>versie</a:t>
            </a:r>
            <a:r>
              <a:rPr lang="nl-BE" dirty="0"/>
              <a:t> invoegen.</a:t>
            </a:r>
          </a:p>
          <a:p>
            <a:endParaRPr lang="nl-BE" dirty="0"/>
          </a:p>
          <a:p>
            <a:endParaRPr lang="nl-BE" dirty="0"/>
          </a:p>
          <a:p>
            <a:endParaRPr lang="nl-BE" dirty="0"/>
          </a:p>
        </p:txBody>
      </p:sp>
      <p:sp>
        <p:nvSpPr>
          <p:cNvPr id="4" name="TextBox 3">
            <a:extLst>
              <a:ext uri="{FF2B5EF4-FFF2-40B4-BE49-F238E27FC236}">
                <a16:creationId xmlns:a16="http://schemas.microsoft.com/office/drawing/2014/main" id="{8ED6A639-4CC6-4D85-B669-77BC62B6088A}"/>
              </a:ext>
            </a:extLst>
          </p:cNvPr>
          <p:cNvSpPr txBox="1"/>
          <p:nvPr/>
        </p:nvSpPr>
        <p:spPr>
          <a:xfrm>
            <a:off x="1657884" y="3926469"/>
            <a:ext cx="3743058" cy="1169551"/>
          </a:xfrm>
          <a:prstGeom prst="rect">
            <a:avLst/>
          </a:prstGeom>
          <a:noFill/>
        </p:spPr>
        <p:txBody>
          <a:bodyPr wrap="square" rtlCol="0">
            <a:spAutoFit/>
          </a:bodyPr>
          <a:lstStyle/>
          <a:p>
            <a:r>
              <a:rPr lang="en-US" sz="1400" dirty="0">
                <a:solidFill>
                  <a:srgbClr val="000000"/>
                </a:solidFill>
                <a:latin typeface="Consolas" panose="020B0609020204030204" pitchFamily="49" charset="0"/>
              </a:rPr>
              <a:t>// Versie 1 </a:t>
            </a:r>
          </a:p>
          <a:p>
            <a:r>
              <a:rPr lang="en-US" sz="1400" dirty="0">
                <a:solidFill>
                  <a:srgbClr val="000000"/>
                </a:solidFill>
                <a:latin typeface="Consolas" panose="020B0609020204030204" pitchFamily="49" charset="0"/>
              </a:rPr>
              <a:t>[</a:t>
            </a:r>
            <a:r>
              <a:rPr lang="en-US" sz="1400" dirty="0">
                <a:solidFill>
                  <a:srgbClr val="2B91AF"/>
                </a:solidFill>
                <a:latin typeface="Consolas" panose="020B0609020204030204" pitchFamily="49" charset="0"/>
              </a:rPr>
              <a:t>Serializable</a:t>
            </a:r>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a:solidFill>
                  <a:srgbClr val="2B91AF"/>
                </a:solidFill>
                <a:latin typeface="Consolas" panose="020B0609020204030204" pitchFamily="49" charset="0"/>
              </a:rPr>
              <a:t>Item</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ID;</a:t>
            </a:r>
          </a:p>
          <a:p>
            <a:r>
              <a:rPr lang="en-US" sz="1400" dirty="0">
                <a:solidFill>
                  <a:srgbClr val="000000"/>
                </a:solidFill>
                <a:latin typeface="Consolas" panose="020B0609020204030204" pitchFamily="49" charset="0"/>
              </a:rPr>
              <a:t>}</a:t>
            </a:r>
            <a:endParaRPr lang="en-US" sz="1400" dirty="0"/>
          </a:p>
        </p:txBody>
      </p:sp>
      <p:sp>
        <p:nvSpPr>
          <p:cNvPr id="5" name="TextBox 4">
            <a:extLst>
              <a:ext uri="{FF2B5EF4-FFF2-40B4-BE49-F238E27FC236}">
                <a16:creationId xmlns:a16="http://schemas.microsoft.com/office/drawing/2014/main" id="{44646830-4076-4A20-AC88-A7C5BF4CC299}"/>
              </a:ext>
            </a:extLst>
          </p:cNvPr>
          <p:cNvSpPr txBox="1"/>
          <p:nvPr/>
        </p:nvSpPr>
        <p:spPr>
          <a:xfrm>
            <a:off x="1657884" y="5191405"/>
            <a:ext cx="3743058" cy="1384995"/>
          </a:xfrm>
          <a:prstGeom prst="rect">
            <a:avLst/>
          </a:prstGeom>
          <a:noFill/>
        </p:spPr>
        <p:txBody>
          <a:bodyPr wrap="square" rtlCol="0">
            <a:spAutoFit/>
          </a:bodyPr>
          <a:lstStyle/>
          <a:p>
            <a:r>
              <a:rPr lang="en-US" sz="1400" dirty="0">
                <a:solidFill>
                  <a:srgbClr val="000000"/>
                </a:solidFill>
                <a:latin typeface="Consolas" panose="020B0609020204030204" pitchFamily="49" charset="0"/>
              </a:rPr>
              <a:t>// Versie 2 </a:t>
            </a:r>
          </a:p>
          <a:p>
            <a:r>
              <a:rPr lang="en-US" sz="1400" dirty="0">
                <a:solidFill>
                  <a:srgbClr val="000000"/>
                </a:solidFill>
                <a:latin typeface="Consolas" panose="020B0609020204030204" pitchFamily="49" charset="0"/>
              </a:rPr>
              <a:t>[</a:t>
            </a:r>
            <a:r>
              <a:rPr lang="en-US" sz="1400" dirty="0">
                <a:solidFill>
                  <a:srgbClr val="2B91AF"/>
                </a:solidFill>
                <a:latin typeface="Consolas" panose="020B0609020204030204" pitchFamily="49" charset="0"/>
              </a:rPr>
              <a:t>Serializable</a:t>
            </a:r>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a:solidFill>
                  <a:srgbClr val="2B91AF"/>
                </a:solidFill>
                <a:latin typeface="Consolas" panose="020B0609020204030204" pitchFamily="49" charset="0"/>
              </a:rPr>
              <a:t>Item</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ID;</a:t>
            </a:r>
          </a:p>
          <a:p>
            <a:r>
              <a:rPr lang="en-US" sz="1400" dirty="0">
                <a:solidFill>
                  <a:srgbClr val="000000"/>
                </a:solidFill>
                <a:latin typeface="Consolas" panose="020B0609020204030204" pitchFamily="49" charset="0"/>
              </a:rPr>
              <a:t>  </a:t>
            </a:r>
            <a:r>
              <a:rPr lang="en-US" sz="1400" b="1" dirty="0">
                <a:solidFill>
                  <a:srgbClr val="0000FF"/>
                </a:solidFill>
                <a:latin typeface="Consolas" panose="020B0609020204030204" pitchFamily="49" charset="0"/>
              </a:rPr>
              <a:t>public</a:t>
            </a:r>
            <a:r>
              <a:rPr lang="en-US" sz="1400" b="1" dirty="0">
                <a:solidFill>
                  <a:srgbClr val="000000"/>
                </a:solidFill>
                <a:latin typeface="Consolas" panose="020B0609020204030204" pitchFamily="49" charset="0"/>
              </a:rPr>
              <a:t> </a:t>
            </a:r>
            <a:r>
              <a:rPr lang="en-US" sz="1400" b="1" dirty="0">
                <a:solidFill>
                  <a:srgbClr val="0000FF"/>
                </a:solidFill>
                <a:latin typeface="Consolas" panose="020B0609020204030204" pitchFamily="49" charset="0"/>
              </a:rPr>
              <a:t>string</a:t>
            </a:r>
            <a:r>
              <a:rPr lang="en-US" sz="1400" b="1" dirty="0">
                <a:solidFill>
                  <a:srgbClr val="000000"/>
                </a:solidFill>
                <a:latin typeface="Consolas" panose="020B0609020204030204" pitchFamily="49" charset="0"/>
              </a:rPr>
              <a:t> </a:t>
            </a:r>
            <a:r>
              <a:rPr lang="en-US" sz="1400" b="1" dirty="0" err="1">
                <a:solidFill>
                  <a:srgbClr val="000000"/>
                </a:solidFill>
                <a:latin typeface="Consolas" panose="020B0609020204030204" pitchFamily="49" charset="0"/>
              </a:rPr>
              <a:t>newField</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1400" dirty="0"/>
          </a:p>
        </p:txBody>
      </p:sp>
      <p:grpSp>
        <p:nvGrpSpPr>
          <p:cNvPr id="8" name="Group 7">
            <a:extLst>
              <a:ext uri="{FF2B5EF4-FFF2-40B4-BE49-F238E27FC236}">
                <a16:creationId xmlns:a16="http://schemas.microsoft.com/office/drawing/2014/main" id="{6BD4B8D5-08D4-4F16-845E-B61056E59336}"/>
              </a:ext>
            </a:extLst>
          </p:cNvPr>
          <p:cNvGrpSpPr/>
          <p:nvPr/>
        </p:nvGrpSpPr>
        <p:grpSpPr>
          <a:xfrm>
            <a:off x="5050565" y="4760518"/>
            <a:ext cx="6299675" cy="1815882"/>
            <a:chOff x="5050565" y="4760518"/>
            <a:chExt cx="6299675" cy="1815882"/>
          </a:xfrm>
        </p:grpSpPr>
        <p:sp>
          <p:nvSpPr>
            <p:cNvPr id="6" name="TextBox 5">
              <a:extLst>
                <a:ext uri="{FF2B5EF4-FFF2-40B4-BE49-F238E27FC236}">
                  <a16:creationId xmlns:a16="http://schemas.microsoft.com/office/drawing/2014/main" id="{303BEB26-8772-4EC3-8655-486E48C7B28E}"/>
                </a:ext>
              </a:extLst>
            </p:cNvPr>
            <p:cNvSpPr txBox="1"/>
            <p:nvPr/>
          </p:nvSpPr>
          <p:spPr>
            <a:xfrm>
              <a:off x="6033331" y="4760518"/>
              <a:ext cx="5316909" cy="1815882"/>
            </a:xfrm>
            <a:prstGeom prst="rect">
              <a:avLst/>
            </a:prstGeom>
            <a:noFill/>
          </p:spPr>
          <p:txBody>
            <a:bodyPr wrap="square" rtlCol="0">
              <a:spAutoFit/>
            </a:bodyPr>
            <a:lstStyle/>
            <a:p>
              <a:r>
                <a:rPr lang="en-US" sz="1600" dirty="0">
                  <a:solidFill>
                    <a:srgbClr val="000000"/>
                  </a:solidFill>
                  <a:latin typeface="Consolas" panose="020B0609020204030204" pitchFamily="49" charset="0"/>
                </a:rPr>
                <a:t>// Versie 2 </a:t>
              </a:r>
            </a:p>
            <a:p>
              <a:r>
                <a:rPr lang="en-US" sz="1600" dirty="0">
                  <a:solidFill>
                    <a:srgbClr val="000000"/>
                  </a:solidFill>
                  <a:latin typeface="Consolas" panose="020B0609020204030204" pitchFamily="49" charset="0"/>
                </a:rPr>
                <a:t>[</a:t>
              </a:r>
              <a:r>
                <a:rPr lang="en-US" sz="1600" dirty="0">
                  <a:solidFill>
                    <a:srgbClr val="2B91AF"/>
                  </a:solidFill>
                  <a:latin typeface="Consolas" panose="020B0609020204030204" pitchFamily="49" charset="0"/>
                </a:rPr>
                <a:t>Serializable</a:t>
              </a:r>
              <a:r>
                <a:rPr lang="en-US" sz="1600" dirty="0">
                  <a:solidFill>
                    <a:srgbClr val="000000"/>
                  </a:solidFill>
                  <a:latin typeface="Consolas" panose="020B0609020204030204" pitchFamily="49" charset="0"/>
                </a:rPr>
                <a:t>]</a:t>
              </a:r>
            </a:p>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ID;</a:t>
              </a: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OptionalField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VersionAdded</a:t>
              </a:r>
              <a:r>
                <a:rPr lang="en-US" sz="1600" dirty="0">
                  <a:solidFill>
                    <a:srgbClr val="000000"/>
                  </a:solidFill>
                  <a:latin typeface="Consolas" panose="020B0609020204030204" pitchFamily="49" charset="0"/>
                </a:rPr>
                <a:t> = 2)] </a:t>
              </a:r>
            </a:p>
            <a:p>
              <a:r>
                <a:rPr lang="en-US" sz="1600" b="1" dirty="0">
                  <a:solidFill>
                    <a:srgbClr val="000000"/>
                  </a:solidFill>
                  <a:latin typeface="Consolas" panose="020B0609020204030204" pitchFamily="49" charset="0"/>
                </a:rPr>
                <a:t>  </a:t>
              </a:r>
              <a:r>
                <a:rPr lang="en-US" sz="1600" b="1" dirty="0">
                  <a:solidFill>
                    <a:srgbClr val="0000FF"/>
                  </a:solidFill>
                  <a:latin typeface="Consolas" panose="020B0609020204030204" pitchFamily="49" charset="0"/>
                </a:rPr>
                <a:t>public</a:t>
              </a:r>
              <a:r>
                <a:rPr lang="en-US" sz="1600" b="1" dirty="0">
                  <a:solidFill>
                    <a:srgbClr val="000000"/>
                  </a:solidFill>
                  <a:latin typeface="Consolas" panose="020B0609020204030204" pitchFamily="49" charset="0"/>
                </a:rPr>
                <a:t> </a:t>
              </a:r>
              <a:r>
                <a:rPr lang="en-US" sz="1600" b="1" dirty="0">
                  <a:solidFill>
                    <a:srgbClr val="0000FF"/>
                  </a:solidFill>
                  <a:latin typeface="Consolas" panose="020B0609020204030204" pitchFamily="49" charset="0"/>
                </a:rPr>
                <a:t>string</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newField</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endParaRPr lang="en-US" sz="1600" dirty="0"/>
            </a:p>
          </p:txBody>
        </p:sp>
        <p:sp>
          <p:nvSpPr>
            <p:cNvPr id="7" name="Arrow: Right 6">
              <a:extLst>
                <a:ext uri="{FF2B5EF4-FFF2-40B4-BE49-F238E27FC236}">
                  <a16:creationId xmlns:a16="http://schemas.microsoft.com/office/drawing/2014/main" id="{9BE8DE6C-4C07-4692-98FD-054232924E13}"/>
                </a:ext>
              </a:extLst>
            </p:cNvPr>
            <p:cNvSpPr/>
            <p:nvPr/>
          </p:nvSpPr>
          <p:spPr>
            <a:xfrm>
              <a:off x="5050565" y="5382175"/>
              <a:ext cx="880217" cy="572568"/>
            </a:xfrm>
            <a:prstGeom prst="rightArrow">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47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53246"/>
            <a:ext cx="10515600" cy="794204"/>
          </a:xfrm>
        </p:spPr>
        <p:txBody>
          <a:bodyPr/>
          <a:lstStyle/>
          <a:p>
            <a:r>
              <a:rPr lang="en-US" dirty="0" err="1"/>
              <a:t>XmlSerializer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119500"/>
            <a:ext cx="10515600" cy="5485254"/>
          </a:xfrm>
        </p:spPr>
        <p:txBody>
          <a:bodyPr>
            <a:normAutofit/>
          </a:bodyPr>
          <a:lstStyle/>
          <a:p>
            <a:r>
              <a:rPr lang="nl-BE" dirty="0"/>
              <a:t>Gebruikt om objecten om te zetten naar een Xml-structuur en omgekeerd.</a:t>
            </a:r>
          </a:p>
          <a:p>
            <a:r>
              <a:rPr lang="nl-BE" dirty="0"/>
              <a:t>We kunnen de XML serializer gebruiken door middel van attributen of door de interface </a:t>
            </a:r>
            <a:r>
              <a:rPr lang="nl-BE" dirty="0" err="1"/>
              <a:t>IXmlSerializable</a:t>
            </a:r>
            <a:r>
              <a:rPr lang="nl-BE" dirty="0"/>
              <a:t> te implementeren.</a:t>
            </a:r>
          </a:p>
          <a:p>
            <a:r>
              <a:rPr lang="nl-BE" dirty="0"/>
              <a:t>Er zijn echter enkele zeer belangrijke verschillen tussen de </a:t>
            </a:r>
            <a:r>
              <a:rPr lang="nl-BE" dirty="0" err="1"/>
              <a:t>XmlSerializer</a:t>
            </a:r>
            <a:r>
              <a:rPr lang="nl-BE" dirty="0"/>
              <a:t> en de </a:t>
            </a:r>
            <a:r>
              <a:rPr lang="nl-BE" dirty="0" err="1"/>
              <a:t>BinaryFormatter</a:t>
            </a:r>
            <a:r>
              <a:rPr lang="nl-BE" dirty="0"/>
              <a:t>!</a:t>
            </a:r>
          </a:p>
          <a:p>
            <a:pPr lvl="1"/>
            <a:r>
              <a:rPr lang="nl-BE" dirty="0"/>
              <a:t>Er moet steeds een lege </a:t>
            </a:r>
            <a:r>
              <a:rPr lang="nl-BE" dirty="0" err="1"/>
              <a:t>constructor</a:t>
            </a:r>
            <a:r>
              <a:rPr lang="nl-BE" dirty="0"/>
              <a:t> voorhanden zijn.</a:t>
            </a:r>
          </a:p>
          <a:p>
            <a:pPr lvl="2">
              <a:buFont typeface="Wingdings" panose="05000000000000000000" pitchFamily="2" charset="2"/>
              <a:buChar char="Ø"/>
            </a:pPr>
            <a:r>
              <a:rPr lang="nl-BE" dirty="0"/>
              <a:t>Een </a:t>
            </a:r>
            <a:r>
              <a:rPr lang="nl-BE" dirty="0" err="1"/>
              <a:t>contructor</a:t>
            </a:r>
            <a:r>
              <a:rPr lang="nl-BE" dirty="0"/>
              <a:t> met default parameters is GEEN lege </a:t>
            </a:r>
            <a:r>
              <a:rPr lang="nl-BE" dirty="0" err="1"/>
              <a:t>contructor</a:t>
            </a:r>
            <a:endParaRPr lang="nl-BE" dirty="0"/>
          </a:p>
          <a:p>
            <a:pPr lvl="1"/>
            <a:r>
              <a:rPr lang="nl-BE" dirty="0"/>
              <a:t>Enkel publieke velden en </a:t>
            </a:r>
            <a:r>
              <a:rPr lang="nl-BE" dirty="0" err="1"/>
              <a:t>properties</a:t>
            </a:r>
            <a:r>
              <a:rPr lang="nl-BE" dirty="0"/>
              <a:t> worden behandeld.</a:t>
            </a:r>
          </a:p>
          <a:p>
            <a:pPr lvl="1"/>
            <a:r>
              <a:rPr lang="nl-BE" dirty="0"/>
              <a:t>Het is niet nodig om klassen, velden of </a:t>
            </a:r>
            <a:r>
              <a:rPr lang="en-US" dirty="0"/>
              <a:t>properties</a:t>
            </a:r>
            <a:r>
              <a:rPr lang="nl-BE" dirty="0"/>
              <a:t> te decoreren om ervoor te zorgen dat ze worden behandeld door de serializer.</a:t>
            </a:r>
          </a:p>
          <a:p>
            <a:pPr lvl="1"/>
            <a:r>
              <a:rPr lang="nl-BE" dirty="0"/>
              <a:t>De </a:t>
            </a:r>
            <a:r>
              <a:rPr lang="nl-BE" dirty="0" err="1"/>
              <a:t>XmlSerializer</a:t>
            </a:r>
            <a:r>
              <a:rPr lang="nl-BE" dirty="0"/>
              <a:t> gaat heel vlot om met toevoegingen die nadien gebeuren in het basisobject. Het is niet nodig om die als optioneel te decoreren.</a:t>
            </a:r>
          </a:p>
          <a:p>
            <a:endParaRPr lang="nl-BE" dirty="0"/>
          </a:p>
        </p:txBody>
      </p:sp>
    </p:spTree>
    <p:extLst>
      <p:ext uri="{BB962C8B-B14F-4D97-AF65-F5344CB8AC3E}">
        <p14:creationId xmlns:p14="http://schemas.microsoft.com/office/powerpoint/2010/main" val="695425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93426"/>
            <a:ext cx="10515600" cy="652608"/>
          </a:xfrm>
        </p:spPr>
        <p:txBody>
          <a:bodyPr>
            <a:normAutofit fontScale="90000"/>
          </a:bodyPr>
          <a:lstStyle/>
          <a:p>
            <a:r>
              <a:rPr lang="nl-BE" dirty="0"/>
              <a:t>Van en naar XML via de </a:t>
            </a:r>
            <a:r>
              <a:rPr lang="nl-BE" dirty="0" err="1"/>
              <a:t>XmlSerializer</a:t>
            </a:r>
            <a:r>
              <a:rPr lang="nl-BE" dirty="0"/>
              <a:t>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957130"/>
            <a:ext cx="10515600" cy="5410114"/>
          </a:xfrm>
        </p:spPr>
        <p:txBody>
          <a:bodyPr>
            <a:normAutofit/>
          </a:bodyPr>
          <a:lstStyle/>
          <a:p>
            <a:r>
              <a:rPr lang="nl-BE" dirty="0"/>
              <a:t>Om de </a:t>
            </a:r>
            <a:r>
              <a:rPr lang="nl-BE" dirty="0" err="1"/>
              <a:t>XmlSerializer</a:t>
            </a:r>
            <a:r>
              <a:rPr lang="nl-BE" dirty="0"/>
              <a:t> te gebruiken moeten we eerst een instantie creëren. Die instantie verwacht het type van de klasse die gebruikt moet worden.</a:t>
            </a:r>
          </a:p>
          <a:p>
            <a:r>
              <a:rPr lang="nl-BE" dirty="0"/>
              <a:t>Een Xml creëren gebeurt met de functie </a:t>
            </a:r>
            <a:r>
              <a:rPr lang="nl-BE" dirty="0" err="1"/>
              <a:t>Serialize</a:t>
            </a:r>
            <a:r>
              <a:rPr lang="nl-BE" dirty="0"/>
              <a:t>() die  het object en een </a:t>
            </a:r>
            <a:r>
              <a:rPr lang="nl-BE" dirty="0" err="1"/>
              <a:t>Stream,TextWriter</a:t>
            </a:r>
            <a:r>
              <a:rPr lang="nl-BE" dirty="0"/>
              <a:t> of </a:t>
            </a:r>
            <a:r>
              <a:rPr lang="nl-BE" dirty="0" err="1"/>
              <a:t>XmlWriter</a:t>
            </a:r>
            <a:r>
              <a:rPr lang="nl-BE" dirty="0"/>
              <a:t> verwacht.</a:t>
            </a:r>
          </a:p>
          <a:p>
            <a:pPr marL="914400" lvl="2" indent="0">
              <a:buNone/>
            </a:pPr>
            <a:r>
              <a:rPr lang="en-US" sz="1600" dirty="0" err="1">
                <a:solidFill>
                  <a:srgbClr val="2B91AF"/>
                </a:solidFill>
                <a:latin typeface="Consolas" panose="020B0609020204030204" pitchFamily="49" charset="0"/>
              </a:rPr>
              <a:t>StringWriter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sw</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StringWriter</a:t>
            </a:r>
            <a:r>
              <a:rPr lang="en-US" sz="1600" dirty="0">
                <a:solidFill>
                  <a:srgbClr val="000000"/>
                </a:solidFill>
                <a:latin typeface="Consolas" panose="020B0609020204030204" pitchFamily="49" charset="0"/>
              </a:rPr>
              <a:t>();</a:t>
            </a:r>
          </a:p>
          <a:p>
            <a:pPr marL="914400" lvl="2" indent="0">
              <a:buNone/>
            </a:pPr>
            <a:r>
              <a:rPr lang="en-US" sz="1600" dirty="0" err="1">
                <a:solidFill>
                  <a:srgbClr val="2B91AF"/>
                </a:solidFill>
                <a:latin typeface="Consolas" panose="020B0609020204030204" pitchFamily="49" charset="0"/>
              </a:rPr>
              <a:t>XmlSerializer</a:t>
            </a:r>
            <a:r>
              <a:rPr lang="en-US" sz="1600" dirty="0">
                <a:solidFill>
                  <a:srgbClr val="000000"/>
                </a:solidFill>
                <a:latin typeface="Consolas" panose="020B0609020204030204" pitchFamily="49" charset="0"/>
              </a:rPr>
              <a:t> xml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XmlSerializer</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myItem.GetType</a:t>
            </a:r>
            <a:r>
              <a:rPr lang="en-US" sz="1600" dirty="0">
                <a:solidFill>
                  <a:srgbClr val="000000"/>
                </a:solidFill>
                <a:latin typeface="Consolas" panose="020B0609020204030204" pitchFamily="49" charset="0"/>
              </a:rPr>
              <a:t>());</a:t>
            </a:r>
          </a:p>
          <a:p>
            <a:pPr marL="914400" lvl="2" indent="0">
              <a:buNone/>
            </a:pPr>
            <a:r>
              <a:rPr lang="en-US" sz="1600" dirty="0" err="1">
                <a:solidFill>
                  <a:srgbClr val="000000"/>
                </a:solidFill>
                <a:latin typeface="Consolas" panose="020B0609020204030204" pitchFamily="49" charset="0"/>
              </a:rPr>
              <a:t>xml.Serialize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sw,myItem</a:t>
            </a:r>
            <a:r>
              <a:rPr lang="en-US" sz="1600" dirty="0">
                <a:solidFill>
                  <a:srgbClr val="000000"/>
                </a:solidFill>
                <a:latin typeface="Consolas" panose="020B0609020204030204" pitchFamily="49" charset="0"/>
              </a:rPr>
              <a:t>);</a:t>
            </a:r>
            <a:endParaRPr lang="nl-BE" sz="1600" dirty="0"/>
          </a:p>
          <a:p>
            <a:r>
              <a:rPr lang="nl-BE" dirty="0"/>
              <a:t>Uit een Xml terug een object creëren doen we met de functie </a:t>
            </a:r>
            <a:r>
              <a:rPr lang="nl-BE" dirty="0" err="1"/>
              <a:t>Deserialize</a:t>
            </a:r>
            <a:r>
              <a:rPr lang="nl-BE" dirty="0"/>
              <a:t>() die ook een Stream, </a:t>
            </a:r>
            <a:r>
              <a:rPr lang="nl-BE" dirty="0" err="1"/>
              <a:t>TextWriter</a:t>
            </a:r>
            <a:r>
              <a:rPr lang="nl-BE" dirty="0"/>
              <a:t> of </a:t>
            </a:r>
            <a:r>
              <a:rPr lang="nl-BE" dirty="0" err="1"/>
              <a:t>XmlWriter</a:t>
            </a:r>
            <a:r>
              <a:rPr lang="nl-BE" dirty="0"/>
              <a:t> verwacht. </a:t>
            </a:r>
          </a:p>
          <a:p>
            <a:pPr marL="914400" lvl="2" indent="0">
              <a:buNone/>
            </a:pPr>
            <a:r>
              <a:rPr lang="en-US" sz="1600" dirty="0" err="1">
                <a:solidFill>
                  <a:srgbClr val="2B91AF"/>
                </a:solidFill>
                <a:latin typeface="Consolas" panose="020B0609020204030204" pitchFamily="49" charset="0"/>
              </a:rPr>
              <a:t>StringReader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sr</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StringReader</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xmlString</a:t>
            </a:r>
            <a:r>
              <a:rPr lang="en-US" sz="1600" dirty="0">
                <a:solidFill>
                  <a:srgbClr val="000000"/>
                </a:solidFill>
                <a:latin typeface="Consolas" panose="020B0609020204030204" pitchFamily="49" charset="0"/>
              </a:rPr>
              <a:t>);</a:t>
            </a:r>
          </a:p>
          <a:p>
            <a:pPr marL="914400" lvl="2" indent="0">
              <a:buNone/>
            </a:pPr>
            <a:r>
              <a:rPr lang="en-US" sz="1600" dirty="0" err="1">
                <a:solidFill>
                  <a:srgbClr val="2B91AF"/>
                </a:solidFill>
                <a:latin typeface="Consolas" panose="020B0609020204030204" pitchFamily="49" charset="0"/>
              </a:rPr>
              <a:t>XmlSerializer</a:t>
            </a:r>
            <a:r>
              <a:rPr lang="en-US" sz="1600" dirty="0">
                <a:solidFill>
                  <a:srgbClr val="000000"/>
                </a:solidFill>
                <a:latin typeface="Consolas" panose="020B0609020204030204" pitchFamily="49" charset="0"/>
              </a:rPr>
              <a:t> xml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XmlSerializer</a:t>
            </a:r>
            <a:r>
              <a:rPr lang="en-US" sz="1600" dirty="0">
                <a:solidFill>
                  <a:srgbClr val="000000"/>
                </a:solidFill>
                <a:latin typeface="Consolas" panose="020B0609020204030204" pitchFamily="49" charset="0"/>
              </a:rPr>
              <a:t>(</a:t>
            </a:r>
            <a:r>
              <a:rPr lang="en-US" sz="1600" dirty="0" err="1">
                <a:solidFill>
                  <a:srgbClr val="0000FF"/>
                </a:solidFill>
                <a:latin typeface="Consolas" panose="020B0609020204030204" pitchFamily="49" charset="0"/>
              </a:rPr>
              <a:t>typeof</a:t>
            </a:r>
            <a:r>
              <a:rPr lang="en-US" sz="1600" dirty="0">
                <a:solidFill>
                  <a:srgbClr val="000000"/>
                </a:solidFill>
                <a:latin typeface="Consolas" panose="020B0609020204030204" pitchFamily="49" charset="0"/>
              </a:rPr>
              <a:t>(</a:t>
            </a:r>
            <a:r>
              <a:rPr lang="en-US" sz="1600" dirty="0">
                <a:solidFill>
                  <a:srgbClr val="2B91AF"/>
                </a:solidFill>
                <a:latin typeface="Consolas" panose="020B0609020204030204" pitchFamily="49" charset="0"/>
              </a:rPr>
              <a:t>Item</a:t>
            </a:r>
            <a:r>
              <a:rPr lang="en-US" sz="1600" dirty="0">
                <a:solidFill>
                  <a:srgbClr val="000000"/>
                </a:solidFill>
                <a:latin typeface="Consolas" panose="020B0609020204030204" pitchFamily="49" charset="0"/>
              </a:rPr>
              <a:t>));</a:t>
            </a:r>
          </a:p>
          <a:p>
            <a:pPr marL="914400" lvl="2" indent="0">
              <a:buNone/>
            </a:pPr>
            <a:r>
              <a:rPr lang="pt-BR" sz="1600" dirty="0">
                <a:solidFill>
                  <a:srgbClr val="2B91AF"/>
                </a:solidFill>
                <a:latin typeface="Consolas" panose="020B0609020204030204" pitchFamily="49" charset="0"/>
              </a:rPr>
              <a:t>Item</a:t>
            </a:r>
            <a:r>
              <a:rPr lang="pt-BR" sz="1600" dirty="0">
                <a:solidFill>
                  <a:srgbClr val="0000FF"/>
                </a:solidFill>
                <a:latin typeface="Consolas" panose="020B0609020204030204" pitchFamily="49" charset="0"/>
              </a:rPr>
              <a:t> </a:t>
            </a:r>
            <a:r>
              <a:rPr lang="pt-BR" sz="1600" dirty="0">
                <a:latin typeface="Consolas" panose="020B0609020204030204" pitchFamily="49" charset="0"/>
              </a:rPr>
              <a:t>myItem</a:t>
            </a:r>
            <a:r>
              <a:rPr lang="pt-BR" sz="1600" dirty="0">
                <a:solidFill>
                  <a:srgbClr val="0000FF"/>
                </a:solidFill>
                <a:latin typeface="Consolas" panose="020B0609020204030204" pitchFamily="49" charset="0"/>
              </a:rPr>
              <a:t> =</a:t>
            </a:r>
            <a:r>
              <a:rPr lang="pt-BR" sz="1600" dirty="0">
                <a:solidFill>
                  <a:srgbClr val="000000"/>
                </a:solidFill>
                <a:latin typeface="Consolas" panose="020B0609020204030204" pitchFamily="49" charset="0"/>
              </a:rPr>
              <a:t> xml.Deserialize(sr) </a:t>
            </a:r>
            <a:r>
              <a:rPr lang="pt-BR" sz="1600" dirty="0">
                <a:solidFill>
                  <a:srgbClr val="0000FF"/>
                </a:solidFill>
                <a:latin typeface="Consolas" panose="020B0609020204030204" pitchFamily="49" charset="0"/>
              </a:rPr>
              <a:t>as</a:t>
            </a:r>
            <a:r>
              <a:rPr lang="pt-BR" sz="1600" dirty="0">
                <a:solidFill>
                  <a:srgbClr val="000000"/>
                </a:solidFill>
                <a:latin typeface="Consolas" panose="020B0609020204030204" pitchFamily="49" charset="0"/>
              </a:rPr>
              <a:t> </a:t>
            </a:r>
            <a:r>
              <a:rPr lang="pt-BR" sz="1600" dirty="0">
                <a:solidFill>
                  <a:srgbClr val="2B91AF"/>
                </a:solidFill>
                <a:latin typeface="Consolas" panose="020B0609020204030204" pitchFamily="49" charset="0"/>
              </a:rPr>
              <a:t>Item</a:t>
            </a:r>
            <a:r>
              <a:rPr lang="pt-BR"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42966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fbeelding 1">
            <a:extLst>
              <a:ext uri="{FF2B5EF4-FFF2-40B4-BE49-F238E27FC236}">
                <a16:creationId xmlns:a16="http://schemas.microsoft.com/office/drawing/2014/main" id="{0E220B07-5480-4FCA-BE42-EB8196FFE969}"/>
              </a:ext>
            </a:extLst>
          </p:cNvPr>
          <p:cNvPicPr>
            <a:picLocks noChangeAspect="1"/>
          </p:cNvPicPr>
          <p:nvPr/>
        </p:nvPicPr>
        <p:blipFill rotWithShape="1">
          <a:blip r:embed="rId2"/>
          <a:srcRect t="9091" r="10097" b="2"/>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Werken met bestanden</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781035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76334"/>
            <a:ext cx="10515600" cy="794204"/>
          </a:xfrm>
        </p:spPr>
        <p:txBody>
          <a:bodyPr/>
          <a:lstStyle/>
          <a:p>
            <a:r>
              <a:rPr lang="nl-BE" dirty="0"/>
              <a:t>Verfijnen van de </a:t>
            </a:r>
            <a:r>
              <a:rPr lang="nl-BE" dirty="0" err="1"/>
              <a:t>XmlSerializer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970538"/>
            <a:ext cx="10515600" cy="5618269"/>
          </a:xfrm>
        </p:spPr>
        <p:txBody>
          <a:bodyPr>
            <a:normAutofit/>
          </a:bodyPr>
          <a:lstStyle/>
          <a:p>
            <a:r>
              <a:rPr lang="nl-BE" dirty="0"/>
              <a:t>Het is mogelijk om bepaalde velden of </a:t>
            </a:r>
            <a:r>
              <a:rPr lang="en-US" dirty="0"/>
              <a:t>properties</a:t>
            </a:r>
            <a:r>
              <a:rPr lang="nl-BE" dirty="0"/>
              <a:t> te negeren door ze te decoreren met [</a:t>
            </a:r>
            <a:r>
              <a:rPr lang="nl-BE" b="1" dirty="0" err="1"/>
              <a:t>XmlIgnore</a:t>
            </a:r>
            <a:r>
              <a:rPr lang="nl-BE" dirty="0"/>
              <a:t>]. </a:t>
            </a:r>
          </a:p>
          <a:p>
            <a:r>
              <a:rPr lang="nl-BE" dirty="0"/>
              <a:t>Het is mogelijk om velden of </a:t>
            </a:r>
            <a:r>
              <a:rPr lang="nl-BE" dirty="0" err="1"/>
              <a:t>properties</a:t>
            </a:r>
            <a:r>
              <a:rPr lang="nl-BE" dirty="0"/>
              <a:t> op te slaan als xml-attributen door die velden te decoreren met [</a:t>
            </a:r>
            <a:r>
              <a:rPr lang="nl-BE" b="1" dirty="0" err="1"/>
              <a:t>XmlAttribute</a:t>
            </a:r>
            <a:r>
              <a:rPr lang="nl-BE" dirty="0"/>
              <a:t>].</a:t>
            </a:r>
          </a:p>
          <a:p>
            <a:r>
              <a:rPr lang="nl-BE" dirty="0"/>
              <a:t>Het is mogelijk om de naamgeving aan te passen in de Xml van elementen en attributen:</a:t>
            </a:r>
          </a:p>
          <a:p>
            <a:pPr lvl="1"/>
            <a:r>
              <a:rPr lang="nl-BE" dirty="0"/>
              <a:t>[</a:t>
            </a:r>
            <a:r>
              <a:rPr lang="nl-BE" b="1" dirty="0" err="1"/>
              <a:t>XmlElement</a:t>
            </a:r>
            <a:r>
              <a:rPr lang="nl-BE" b="1" dirty="0"/>
              <a:t>(“</a:t>
            </a:r>
            <a:r>
              <a:rPr lang="nl-BE" b="1" dirty="0" err="1"/>
              <a:t>LastName</a:t>
            </a:r>
            <a:r>
              <a:rPr lang="nl-BE" b="1" dirty="0"/>
              <a:t>”</a:t>
            </a:r>
            <a:r>
              <a:rPr lang="nl-BE" dirty="0"/>
              <a:t>)] public string Name;</a:t>
            </a:r>
          </a:p>
          <a:p>
            <a:pPr lvl="1"/>
            <a:r>
              <a:rPr lang="nl-BE" dirty="0"/>
              <a:t>[</a:t>
            </a:r>
            <a:r>
              <a:rPr lang="nl-BE" b="1" dirty="0" err="1"/>
              <a:t>xmlAttribute</a:t>
            </a:r>
            <a:r>
              <a:rPr lang="nl-BE" b="1" dirty="0"/>
              <a:t>(“</a:t>
            </a:r>
            <a:r>
              <a:rPr lang="nl-BE" b="1" dirty="0" err="1"/>
              <a:t>ClientID</a:t>
            </a:r>
            <a:r>
              <a:rPr lang="nl-BE" b="1" dirty="0"/>
              <a:t>”)</a:t>
            </a:r>
            <a:r>
              <a:rPr lang="nl-BE" dirty="0"/>
              <a:t>] public int </a:t>
            </a:r>
            <a:r>
              <a:rPr lang="nl-BE" dirty="0" err="1"/>
              <a:t>ExternalID</a:t>
            </a:r>
            <a:r>
              <a:rPr lang="nl-BE" dirty="0"/>
              <a:t>;</a:t>
            </a:r>
          </a:p>
          <a:p>
            <a:r>
              <a:rPr lang="nl-BE" dirty="0"/>
              <a:t>De volgorde van elementen in de Xml kunnen worden bepaald door een order parameter door te geven:  [</a:t>
            </a:r>
            <a:r>
              <a:rPr lang="nl-BE" dirty="0" err="1"/>
              <a:t>XmlElement</a:t>
            </a:r>
            <a:r>
              <a:rPr lang="nl-BE" dirty="0"/>
              <a:t>(</a:t>
            </a:r>
            <a:r>
              <a:rPr lang="nl-BE" b="1" dirty="0"/>
              <a:t>Order =</a:t>
            </a:r>
            <a:r>
              <a:rPr lang="nl-BE" dirty="0"/>
              <a:t> 2)].</a:t>
            </a:r>
          </a:p>
          <a:p>
            <a:r>
              <a:rPr lang="nl-BE" dirty="0"/>
              <a:t>Collecties kunnen we hernoemen door [</a:t>
            </a:r>
            <a:r>
              <a:rPr lang="nl-BE" b="1" dirty="0" err="1"/>
              <a:t>XmlArray</a:t>
            </a:r>
            <a:r>
              <a:rPr lang="nl-BE" dirty="0"/>
              <a:t>(“Naam”)] en [</a:t>
            </a:r>
            <a:r>
              <a:rPr lang="nl-BE" b="1" dirty="0" err="1"/>
              <a:t>XmlArrayItem</a:t>
            </a:r>
            <a:r>
              <a:rPr lang="nl-BE" dirty="0"/>
              <a:t>(“Item”)] te gebruiken.</a:t>
            </a:r>
          </a:p>
        </p:txBody>
      </p:sp>
    </p:spTree>
    <p:extLst>
      <p:ext uri="{BB962C8B-B14F-4D97-AF65-F5344CB8AC3E}">
        <p14:creationId xmlns:p14="http://schemas.microsoft.com/office/powerpoint/2010/main" val="1718786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72569" y="121724"/>
            <a:ext cx="10764140" cy="584241"/>
          </a:xfrm>
        </p:spPr>
        <p:txBody>
          <a:bodyPr>
            <a:normAutofit fontScale="90000"/>
          </a:bodyPr>
          <a:lstStyle/>
          <a:p>
            <a:r>
              <a:rPr lang="nl-BE" dirty="0"/>
              <a:t>Gebruik van overgeërfde klassen in </a:t>
            </a:r>
            <a:r>
              <a:rPr lang="nl-BE" dirty="0" err="1"/>
              <a:t>XmlSerialize</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24741" y="846034"/>
            <a:ext cx="11682100" cy="5813330"/>
          </a:xfrm>
        </p:spPr>
        <p:txBody>
          <a:bodyPr>
            <a:normAutofit/>
          </a:bodyPr>
          <a:lstStyle/>
          <a:p>
            <a:r>
              <a:rPr lang="nl-BE" dirty="0"/>
              <a:t>Als we werken met een </a:t>
            </a:r>
            <a:r>
              <a:rPr lang="en-US" dirty="0"/>
              <a:t>parent</a:t>
            </a:r>
            <a:r>
              <a:rPr lang="nl-BE" dirty="0"/>
              <a:t> class en </a:t>
            </a:r>
            <a:r>
              <a:rPr lang="en-US" dirty="0"/>
              <a:t>child</a:t>
            </a:r>
            <a:r>
              <a:rPr lang="nl-BE" dirty="0"/>
              <a:t> classes is het nodig om dit te configureren zodat de </a:t>
            </a:r>
            <a:r>
              <a:rPr lang="nl-BE" dirty="0" err="1"/>
              <a:t>XmlSerializer</a:t>
            </a:r>
            <a:r>
              <a:rPr lang="nl-BE" dirty="0"/>
              <a:t> de juiste conversies kan maken.</a:t>
            </a:r>
          </a:p>
          <a:p>
            <a:pPr lvl="1"/>
            <a:r>
              <a:rPr lang="nl-BE" dirty="0"/>
              <a:t>Als we vertrekken van de Persoon klasse en we hebben de overgeërfde </a:t>
            </a:r>
            <a:r>
              <a:rPr lang="nl-BE" dirty="0" err="1"/>
              <a:t>klasses</a:t>
            </a:r>
            <a:r>
              <a:rPr lang="nl-BE" dirty="0"/>
              <a:t> Werknemer en Klant, dan moet de Serializer en </a:t>
            </a:r>
            <a:r>
              <a:rPr lang="en-US" dirty="0" err="1"/>
              <a:t>Deserializer</a:t>
            </a:r>
            <a:r>
              <a:rPr lang="nl-BE" dirty="0"/>
              <a:t> weten dat de Persoon klasse ofwel een Klant ofwel een Werknemer is.</a:t>
            </a:r>
          </a:p>
          <a:p>
            <a:r>
              <a:rPr lang="nl-BE" dirty="0"/>
              <a:t>Dit kunnen we op 2 manieren doen:</a:t>
            </a:r>
          </a:p>
          <a:p>
            <a:pPr lvl="1"/>
            <a:r>
              <a:rPr lang="nl-BE" dirty="0"/>
              <a:t>Door de basis klasse te decoreren met de mogelijke </a:t>
            </a:r>
            <a:r>
              <a:rPr lang="nl-BE" dirty="0" err="1"/>
              <a:t>child</a:t>
            </a:r>
            <a:r>
              <a:rPr lang="nl-BE" dirty="0"/>
              <a:t> classes. Hiervoor gebruiken we [</a:t>
            </a:r>
            <a:r>
              <a:rPr lang="nl-BE" b="1" dirty="0" err="1"/>
              <a:t>XmlInclude</a:t>
            </a:r>
            <a:r>
              <a:rPr lang="nl-BE" b="1" dirty="0"/>
              <a:t>(</a:t>
            </a:r>
            <a:r>
              <a:rPr lang="nl-BE" dirty="0" err="1"/>
              <a:t>typeof</a:t>
            </a:r>
            <a:r>
              <a:rPr lang="nl-BE" dirty="0"/>
              <a:t>(Werknemer))] en [</a:t>
            </a:r>
            <a:r>
              <a:rPr lang="nl-BE" b="1" dirty="0" err="1"/>
              <a:t>XmlInclude</a:t>
            </a:r>
            <a:r>
              <a:rPr lang="nl-BE" dirty="0"/>
              <a:t>(</a:t>
            </a:r>
            <a:r>
              <a:rPr lang="nl-BE" dirty="0" err="1"/>
              <a:t>typeof</a:t>
            </a:r>
            <a:r>
              <a:rPr lang="nl-BE" dirty="0"/>
              <a:t>(Klant))]</a:t>
            </a:r>
          </a:p>
          <a:p>
            <a:pPr marL="914400" lvl="2" indent="0">
              <a:buNone/>
            </a:pP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XmlInclude</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Werknemer</a:t>
            </a:r>
            <a:r>
              <a:rPr lang="en-US" sz="1400" dirty="0">
                <a:solidFill>
                  <a:srgbClr val="000000"/>
                </a:solidFill>
                <a:latin typeface="Consolas" panose="020B0609020204030204" pitchFamily="49" charset="0"/>
              </a:rPr>
              <a:t>))]</a:t>
            </a:r>
          </a:p>
          <a:p>
            <a:pPr marL="914400" lvl="2" indent="0">
              <a:buNone/>
            </a:pP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XmlInclude</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Klant</a:t>
            </a:r>
            <a:r>
              <a:rPr lang="en-US" sz="1400" dirty="0">
                <a:solidFill>
                  <a:srgbClr val="000000"/>
                </a:solidFill>
                <a:latin typeface="Consolas" panose="020B0609020204030204" pitchFamily="49" charset="0"/>
              </a:rPr>
              <a:t>))]</a:t>
            </a:r>
          </a:p>
          <a:p>
            <a:pPr marL="914400" lvl="2" indent="0">
              <a:buNone/>
            </a:pPr>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class</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Persoon</a:t>
            </a:r>
            <a:r>
              <a:rPr lang="en-US" sz="1400" dirty="0">
                <a:solidFill>
                  <a:srgbClr val="000000"/>
                </a:solidFill>
                <a:latin typeface="Consolas" panose="020B0609020204030204" pitchFamily="49" charset="0"/>
              </a:rPr>
              <a:t> { </a:t>
            </a:r>
          </a:p>
          <a:p>
            <a:pPr marL="914400" lvl="2" indent="0">
              <a:buNone/>
            </a:pPr>
            <a:r>
              <a:rPr lang="en-US" sz="1400" dirty="0">
                <a:solidFill>
                  <a:srgbClr val="000000"/>
                </a:solidFill>
                <a:latin typeface="Consolas" panose="020B0609020204030204" pitchFamily="49" charset="0"/>
              </a:rPr>
              <a:t>  …</a:t>
            </a:r>
            <a:endParaRPr lang="nl-BE" sz="1400" dirty="0"/>
          </a:p>
          <a:p>
            <a:pPr lvl="1"/>
            <a:r>
              <a:rPr lang="nl-BE" dirty="0"/>
              <a:t>Door in de Serializer een array van mogelijke </a:t>
            </a:r>
            <a:r>
              <a:rPr lang="nl-BE" dirty="0" err="1"/>
              <a:t>child</a:t>
            </a:r>
            <a:r>
              <a:rPr lang="nl-BE" dirty="0"/>
              <a:t> classes mee te geven in de </a:t>
            </a:r>
            <a:r>
              <a:rPr lang="nl-BE" dirty="0" err="1"/>
              <a:t>contructor</a:t>
            </a:r>
            <a:r>
              <a:rPr lang="nl-BE" dirty="0"/>
              <a:t>:</a:t>
            </a:r>
          </a:p>
          <a:p>
            <a:pPr marL="914400" lvl="2" indent="0">
              <a:buNone/>
            </a:pPr>
            <a:r>
              <a:rPr lang="en-US" sz="1400" dirty="0" err="1">
                <a:solidFill>
                  <a:srgbClr val="2B91AF"/>
                </a:solidFill>
                <a:latin typeface="Consolas" panose="020B0609020204030204" pitchFamily="49" charset="0"/>
              </a:rPr>
              <a:t>XmlSerializer</a:t>
            </a:r>
            <a:r>
              <a:rPr lang="en-US" sz="1400" dirty="0">
                <a:solidFill>
                  <a:srgbClr val="000000"/>
                </a:solidFill>
                <a:latin typeface="Consolas" panose="020B0609020204030204" pitchFamily="49" charset="0"/>
              </a:rPr>
              <a:t> s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XmlSerializer</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Persoon</a:t>
            </a:r>
            <a:r>
              <a:rPr lang="en-US" sz="1400" dirty="0">
                <a:solidFill>
                  <a:srgbClr val="000000"/>
                </a:solidFill>
                <a:latin typeface="Consolas" panose="020B0609020204030204" pitchFamily="49" charset="0"/>
              </a:rPr>
              <a:t>),</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Type[] {</a:t>
            </a:r>
            <a:r>
              <a:rPr lang="en-US" sz="1400" dirty="0" err="1">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Klant</a:t>
            </a:r>
            <a:r>
              <a:rPr lang="en-US" sz="1400" dirty="0">
                <a:solidFill>
                  <a:srgbClr val="000000"/>
                </a:solidFill>
                <a:latin typeface="Consolas" panose="020B0609020204030204" pitchFamily="49" charset="0"/>
              </a:rPr>
              <a:t>),</a:t>
            </a:r>
            <a:r>
              <a:rPr lang="en-US" sz="1400" dirty="0" err="1">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a:t>
            </a:r>
            <a:r>
              <a:rPr lang="en-US" sz="1400" dirty="0" err="1">
                <a:solidFill>
                  <a:srgbClr val="2B91AF"/>
                </a:solidFill>
                <a:latin typeface="Consolas" panose="020B0609020204030204" pitchFamily="49" charset="0"/>
              </a:rPr>
              <a:t>Werknemer</a:t>
            </a:r>
            <a:r>
              <a:rPr lang="en-US" sz="1400" dirty="0">
                <a:solidFill>
                  <a:srgbClr val="000000"/>
                </a:solidFill>
                <a:latin typeface="Consolas" panose="020B0609020204030204" pitchFamily="49" charset="0"/>
              </a:rPr>
              <a:t>)});</a:t>
            </a:r>
            <a:endParaRPr lang="nl-BE" dirty="0"/>
          </a:p>
          <a:p>
            <a:endParaRPr lang="nl-BE" sz="2200" dirty="0"/>
          </a:p>
        </p:txBody>
      </p:sp>
    </p:spTree>
    <p:extLst>
      <p:ext uri="{BB962C8B-B14F-4D97-AF65-F5344CB8AC3E}">
        <p14:creationId xmlns:p14="http://schemas.microsoft.com/office/powerpoint/2010/main" val="3809088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72130"/>
            <a:ext cx="10515600" cy="637253"/>
          </a:xfrm>
        </p:spPr>
        <p:txBody>
          <a:bodyPr>
            <a:normAutofit fontScale="90000"/>
          </a:bodyPr>
          <a:lstStyle/>
          <a:p>
            <a:r>
              <a:rPr lang="nl-BE" dirty="0" err="1"/>
              <a:t>NewtonSoft</a:t>
            </a:r>
            <a:r>
              <a:rPr lang="nl-BE" dirty="0"/>
              <a:t> </a:t>
            </a:r>
            <a:r>
              <a:rPr lang="nl-BE" dirty="0" err="1"/>
              <a:t>JSON.Net</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89661" y="809383"/>
            <a:ext cx="11246264" cy="5779423"/>
          </a:xfrm>
        </p:spPr>
        <p:txBody>
          <a:bodyPr>
            <a:normAutofit/>
          </a:bodyPr>
          <a:lstStyle/>
          <a:p>
            <a:r>
              <a:rPr lang="nl-BE" dirty="0"/>
              <a:t>Omdat Microsoft lang geen praktische </a:t>
            </a:r>
            <a:r>
              <a:rPr lang="nl-BE" dirty="0" err="1"/>
              <a:t>JSon</a:t>
            </a:r>
            <a:r>
              <a:rPr lang="nl-BE" dirty="0"/>
              <a:t> </a:t>
            </a:r>
            <a:r>
              <a:rPr lang="nl-BE" dirty="0" err="1"/>
              <a:t>serializer</a:t>
            </a:r>
            <a:r>
              <a:rPr lang="nl-BE" dirty="0"/>
              <a:t> heeft gehad, werd </a:t>
            </a:r>
            <a:r>
              <a:rPr lang="nl-BE" dirty="0" err="1"/>
              <a:t>JSON.Net</a:t>
            </a:r>
            <a:r>
              <a:rPr lang="nl-BE" dirty="0"/>
              <a:t> gebruikt door de meerderheid van de .Net ontwikkelaars. De laatste tijd is dit echter minder </a:t>
            </a:r>
            <a:r>
              <a:rPr lang="nl-BE"/>
              <a:t>het geval.</a:t>
            </a:r>
            <a:endParaRPr lang="nl-BE" dirty="0"/>
          </a:p>
          <a:p>
            <a:r>
              <a:rPr lang="nl-BE" dirty="0"/>
              <a:t>We kunnen </a:t>
            </a:r>
            <a:r>
              <a:rPr lang="nl-BE" dirty="0" err="1"/>
              <a:t>JSON.Net</a:t>
            </a:r>
            <a:r>
              <a:rPr lang="nl-BE" dirty="0"/>
              <a:t> als </a:t>
            </a:r>
            <a:r>
              <a:rPr lang="nl-BE" dirty="0" err="1"/>
              <a:t>Nuget</a:t>
            </a:r>
            <a:r>
              <a:rPr lang="nl-BE" dirty="0"/>
              <a:t> package downloaden:</a:t>
            </a:r>
          </a:p>
          <a:p>
            <a:pPr lvl="1"/>
            <a:endParaRPr lang="nl-BE" dirty="0"/>
          </a:p>
        </p:txBody>
      </p:sp>
      <p:pic>
        <p:nvPicPr>
          <p:cNvPr id="5" name="Picture 4">
            <a:extLst>
              <a:ext uri="{FF2B5EF4-FFF2-40B4-BE49-F238E27FC236}">
                <a16:creationId xmlns:a16="http://schemas.microsoft.com/office/drawing/2014/main" id="{7FDBB29E-078B-4DDF-A3EA-9C8276C8EF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688" y="2682839"/>
            <a:ext cx="8543907" cy="3905967"/>
          </a:xfrm>
          <a:prstGeom prst="rect">
            <a:avLst/>
          </a:prstGeom>
        </p:spPr>
      </p:pic>
      <p:sp>
        <p:nvSpPr>
          <p:cNvPr id="6" name="Rectangle 5">
            <a:extLst>
              <a:ext uri="{FF2B5EF4-FFF2-40B4-BE49-F238E27FC236}">
                <a16:creationId xmlns:a16="http://schemas.microsoft.com/office/drawing/2014/main" id="{158F575C-FD18-4CA1-898B-1E2376C40572}"/>
              </a:ext>
            </a:extLst>
          </p:cNvPr>
          <p:cNvSpPr/>
          <p:nvPr/>
        </p:nvSpPr>
        <p:spPr>
          <a:xfrm>
            <a:off x="3760150" y="3768695"/>
            <a:ext cx="683663" cy="188007"/>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4CA1180-2A42-49D3-8875-556BCA5FA19C}"/>
              </a:ext>
            </a:extLst>
          </p:cNvPr>
          <p:cNvSpPr/>
          <p:nvPr/>
        </p:nvSpPr>
        <p:spPr>
          <a:xfrm>
            <a:off x="1801988" y="3714760"/>
            <a:ext cx="1171948" cy="327401"/>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4203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err="1"/>
              <a:t>JSON.Net</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092117"/>
          </a:xfrm>
        </p:spPr>
        <p:txBody>
          <a:bodyPr>
            <a:normAutofit/>
          </a:bodyPr>
          <a:lstStyle/>
          <a:p>
            <a:r>
              <a:rPr lang="nl-BE" dirty="0"/>
              <a:t>Json.net is een zeer uitgebreide bibliotheek om </a:t>
            </a:r>
            <a:r>
              <a:rPr lang="nl-BE" dirty="0" err="1"/>
              <a:t>Json</a:t>
            </a:r>
            <a:r>
              <a:rPr lang="nl-BE" dirty="0"/>
              <a:t> bestanden te manipuleren. Wij gaan in de huidige cursus enkel zien hoe we onze klassen makkelijk naar </a:t>
            </a:r>
            <a:r>
              <a:rPr lang="nl-BE" dirty="0" err="1"/>
              <a:t>Json</a:t>
            </a:r>
            <a:r>
              <a:rPr lang="nl-BE" dirty="0"/>
              <a:t> kunnen </a:t>
            </a:r>
            <a:r>
              <a:rPr lang="nl-BE" dirty="0" err="1"/>
              <a:t>serializen</a:t>
            </a:r>
            <a:r>
              <a:rPr lang="nl-BE" dirty="0"/>
              <a:t> en </a:t>
            </a:r>
            <a:r>
              <a:rPr lang="nl-BE" dirty="0" err="1"/>
              <a:t>deserializen</a:t>
            </a:r>
            <a:endParaRPr lang="nl-BE" dirty="0"/>
          </a:p>
          <a:p>
            <a:r>
              <a:rPr lang="nl-BE" dirty="0"/>
              <a:t>Meer informatie en handleiding kan men vinden op: 	</a:t>
            </a:r>
            <a:r>
              <a:rPr lang="nl-BE" sz="2000" dirty="0">
                <a:hlinkClick r:id="rId2"/>
              </a:rPr>
              <a:t>https://www.newtonsoft.com/json/help/html/SerializingJSON.htm</a:t>
            </a:r>
            <a:endParaRPr lang="nl-BE" dirty="0"/>
          </a:p>
          <a:p>
            <a:endParaRPr lang="nl-BE" dirty="0"/>
          </a:p>
          <a:p>
            <a:endParaRPr lang="nl-BE" dirty="0"/>
          </a:p>
        </p:txBody>
      </p:sp>
    </p:spTree>
    <p:extLst>
      <p:ext uri="{BB962C8B-B14F-4D97-AF65-F5344CB8AC3E}">
        <p14:creationId xmlns:p14="http://schemas.microsoft.com/office/powerpoint/2010/main" val="1034963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err="1"/>
              <a:t>JSON.Net</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288044"/>
          </a:xfrm>
        </p:spPr>
        <p:txBody>
          <a:bodyPr>
            <a:normAutofit/>
          </a:bodyPr>
          <a:lstStyle/>
          <a:p>
            <a:r>
              <a:rPr lang="nl-BE" dirty="0" err="1"/>
              <a:t>Json</a:t>
            </a:r>
            <a:r>
              <a:rPr lang="nl-BE" dirty="0"/>
              <a:t> voorziet een makkelijk te gebruiken </a:t>
            </a:r>
            <a:r>
              <a:rPr lang="nl-BE" dirty="0" err="1"/>
              <a:t>wrapper</a:t>
            </a:r>
            <a:r>
              <a:rPr lang="nl-BE" dirty="0"/>
              <a:t> klasse om onze klassen om te zetten naar </a:t>
            </a:r>
            <a:r>
              <a:rPr lang="nl-BE" dirty="0" err="1"/>
              <a:t>json</a:t>
            </a:r>
            <a:r>
              <a:rPr lang="nl-BE" dirty="0"/>
              <a:t> en terug, </a:t>
            </a:r>
            <a:r>
              <a:rPr lang="nl-BE" dirty="0" err="1"/>
              <a:t>JsonConvert</a:t>
            </a:r>
            <a:endParaRPr lang="nl-BE" dirty="0"/>
          </a:p>
          <a:p>
            <a:pPr lvl="1"/>
            <a:r>
              <a:rPr lang="nl-BE" dirty="0"/>
              <a:t>Met </a:t>
            </a:r>
            <a:r>
              <a:rPr lang="nl-BE" dirty="0" err="1"/>
              <a:t>JsonConvert.SerializeObject</a:t>
            </a:r>
            <a:r>
              <a:rPr lang="nl-BE" dirty="0"/>
              <a:t>() kunnen we een instantie van een data class converteren naar een </a:t>
            </a:r>
            <a:r>
              <a:rPr lang="nl-BE" dirty="0" err="1"/>
              <a:t>Json</a:t>
            </a:r>
            <a:r>
              <a:rPr lang="nl-BE" dirty="0"/>
              <a:t> output string:</a:t>
            </a:r>
          </a:p>
          <a:p>
            <a:pPr marL="914400" lvl="2" indent="0">
              <a:buNone/>
            </a:pPr>
            <a:r>
              <a:rPr lang="nl-BE" dirty="0">
                <a:solidFill>
                  <a:srgbClr val="0000FF"/>
                </a:solidFill>
              </a:rPr>
              <a:t>string</a:t>
            </a:r>
            <a:r>
              <a:rPr lang="nl-BE" dirty="0"/>
              <a:t> </a:t>
            </a:r>
            <a:r>
              <a:rPr lang="nl-BE" dirty="0" err="1"/>
              <a:t>json</a:t>
            </a:r>
            <a:r>
              <a:rPr lang="nl-BE" dirty="0"/>
              <a:t> = </a:t>
            </a:r>
            <a:r>
              <a:rPr lang="nl-BE" dirty="0" err="1">
                <a:solidFill>
                  <a:srgbClr val="2B91AF"/>
                </a:solidFill>
              </a:rPr>
              <a:t>JSonConvert</a:t>
            </a:r>
            <a:r>
              <a:rPr lang="nl-BE" dirty="0" err="1"/>
              <a:t>.SerializeObject</a:t>
            </a:r>
            <a:r>
              <a:rPr lang="nl-BE" dirty="0"/>
              <a:t>(</a:t>
            </a:r>
            <a:r>
              <a:rPr lang="nl-BE" dirty="0" err="1"/>
              <a:t>myItem</a:t>
            </a:r>
            <a:r>
              <a:rPr lang="nl-BE" dirty="0"/>
              <a:t>);</a:t>
            </a:r>
          </a:p>
          <a:p>
            <a:pPr lvl="1"/>
            <a:r>
              <a:rPr lang="nl-BE" dirty="0"/>
              <a:t>Met de generische functie </a:t>
            </a:r>
            <a:r>
              <a:rPr lang="nl-BE" dirty="0" err="1"/>
              <a:t>JSonConvert.DeserializeObject</a:t>
            </a:r>
            <a:r>
              <a:rPr lang="nl-BE" dirty="0"/>
              <a:t>&lt;T&gt;() converteren we een correct gevormde </a:t>
            </a:r>
            <a:r>
              <a:rPr lang="nl-BE" dirty="0" err="1"/>
              <a:t>Json</a:t>
            </a:r>
            <a:r>
              <a:rPr lang="nl-BE" dirty="0"/>
              <a:t> terug naar onze klasse:</a:t>
            </a:r>
          </a:p>
          <a:p>
            <a:pPr marL="914400" lvl="2" indent="0">
              <a:buNone/>
            </a:pPr>
            <a:r>
              <a:rPr lang="nl-BE" dirty="0">
                <a:solidFill>
                  <a:srgbClr val="2B91AF"/>
                </a:solidFill>
              </a:rPr>
              <a:t>Item</a:t>
            </a:r>
            <a:r>
              <a:rPr lang="nl-BE" dirty="0"/>
              <a:t> </a:t>
            </a:r>
            <a:r>
              <a:rPr lang="nl-BE" dirty="0" err="1"/>
              <a:t>myItem</a:t>
            </a:r>
            <a:r>
              <a:rPr lang="nl-BE" dirty="0"/>
              <a:t> = </a:t>
            </a:r>
            <a:r>
              <a:rPr lang="nl-BE" dirty="0" err="1">
                <a:solidFill>
                  <a:srgbClr val="2B91AF"/>
                </a:solidFill>
              </a:rPr>
              <a:t>JSonConvert</a:t>
            </a:r>
            <a:r>
              <a:rPr lang="nl-BE" dirty="0" err="1"/>
              <a:t>.Deserialize</a:t>
            </a:r>
            <a:r>
              <a:rPr lang="nl-BE" dirty="0"/>
              <a:t>&lt;</a:t>
            </a:r>
            <a:r>
              <a:rPr lang="nl-BE" dirty="0">
                <a:solidFill>
                  <a:srgbClr val="2B91AF"/>
                </a:solidFill>
              </a:rPr>
              <a:t>Item</a:t>
            </a:r>
            <a:r>
              <a:rPr lang="nl-BE" dirty="0"/>
              <a:t>&gt;(</a:t>
            </a:r>
            <a:r>
              <a:rPr lang="nl-BE" dirty="0" err="1"/>
              <a:t>json</a:t>
            </a:r>
            <a:r>
              <a:rPr lang="nl-BE" dirty="0"/>
              <a:t>);</a:t>
            </a:r>
          </a:p>
          <a:p>
            <a:r>
              <a:rPr lang="nl-BE" dirty="0"/>
              <a:t>We kunnen ook attributen gebruiken om de </a:t>
            </a:r>
            <a:r>
              <a:rPr lang="nl-BE" dirty="0" err="1"/>
              <a:t>Json</a:t>
            </a:r>
            <a:r>
              <a:rPr lang="nl-BE" dirty="0"/>
              <a:t> </a:t>
            </a:r>
            <a:r>
              <a:rPr lang="nl-BE" dirty="0" err="1"/>
              <a:t>serialize</a:t>
            </a:r>
            <a:r>
              <a:rPr lang="nl-BE" dirty="0"/>
              <a:t> naar onze hand te zetten zoals </a:t>
            </a:r>
          </a:p>
          <a:p>
            <a:pPr lvl="1"/>
            <a:r>
              <a:rPr lang="nl-BE" dirty="0"/>
              <a:t>[</a:t>
            </a:r>
            <a:r>
              <a:rPr lang="nl-BE" dirty="0" err="1"/>
              <a:t>JsonIgnore</a:t>
            </a:r>
            <a:r>
              <a:rPr lang="nl-BE" dirty="0"/>
              <a:t>]</a:t>
            </a:r>
          </a:p>
          <a:p>
            <a:pPr lvl="1"/>
            <a:r>
              <a:rPr lang="nl-BE" dirty="0"/>
              <a:t>[</a:t>
            </a:r>
            <a:r>
              <a:rPr lang="nl-BE" dirty="0" err="1"/>
              <a:t>JsonConverter</a:t>
            </a:r>
            <a:r>
              <a:rPr lang="nl-BE" dirty="0"/>
              <a:t>(…)] 	</a:t>
            </a:r>
            <a:r>
              <a:rPr lang="nl-BE" dirty="0" err="1"/>
              <a:t>Converts</a:t>
            </a:r>
            <a:r>
              <a:rPr lang="nl-BE" dirty="0"/>
              <a:t> .Net types zoals </a:t>
            </a:r>
            <a:r>
              <a:rPr lang="nl-BE" dirty="0" err="1"/>
              <a:t>StringEnumConverter</a:t>
            </a:r>
            <a:endParaRPr lang="nl-BE" dirty="0"/>
          </a:p>
          <a:p>
            <a:pPr lvl="1"/>
            <a:r>
              <a:rPr lang="nl-BE" dirty="0"/>
              <a:t>[</a:t>
            </a:r>
            <a:r>
              <a:rPr lang="nl-BE" dirty="0" err="1"/>
              <a:t>JsonProperty</a:t>
            </a:r>
            <a:r>
              <a:rPr lang="nl-BE" dirty="0"/>
              <a:t>(</a:t>
            </a:r>
            <a:r>
              <a:rPr lang="nl-BE" dirty="0" err="1"/>
              <a:t>PropertyName</a:t>
            </a:r>
            <a:r>
              <a:rPr lang="nl-BE" dirty="0"/>
              <a:t> = “</a:t>
            </a:r>
            <a:r>
              <a:rPr lang="nl-BE" dirty="0" err="1"/>
              <a:t>new_name</a:t>
            </a:r>
            <a:r>
              <a:rPr lang="nl-BE" dirty="0"/>
              <a:t>”)] </a:t>
            </a:r>
          </a:p>
        </p:txBody>
      </p:sp>
    </p:spTree>
    <p:extLst>
      <p:ext uri="{BB962C8B-B14F-4D97-AF65-F5344CB8AC3E}">
        <p14:creationId xmlns:p14="http://schemas.microsoft.com/office/powerpoint/2010/main" val="3684252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standing in front of a building&#10;&#10;Description automatically generated">
            <a:extLst>
              <a:ext uri="{FF2B5EF4-FFF2-40B4-BE49-F238E27FC236}">
                <a16:creationId xmlns:a16="http://schemas.microsoft.com/office/drawing/2014/main" id="{8423411D-8D70-42AC-834C-FF663FEFB31F}"/>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5384" b="12798"/>
          <a:stretch/>
        </p:blipFill>
        <p:spPr>
          <a:xfrm>
            <a:off x="20" y="1"/>
            <a:ext cx="12191980" cy="6857999"/>
          </a:xfrm>
          <a:prstGeom prst="rect">
            <a:avLst/>
          </a:prstGeom>
        </p:spPr>
      </p:pic>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1" y="1065862"/>
            <a:ext cx="3313164" cy="4726276"/>
          </a:xfrm>
        </p:spPr>
        <p:txBody>
          <a:bodyPr>
            <a:normAutofit/>
          </a:bodyPr>
          <a:lstStyle/>
          <a:p>
            <a:pPr algn="r"/>
            <a:r>
              <a:rPr lang="nl-BE" sz="4000">
                <a:solidFill>
                  <a:srgbClr val="FFFFFF"/>
                </a:solidFill>
              </a:rPr>
              <a:t>Labo</a:t>
            </a:r>
          </a:p>
        </p:txBody>
      </p:sp>
      <p:cxnSp>
        <p:nvCxnSpPr>
          <p:cNvPr id="43"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155379" y="581025"/>
            <a:ext cx="6331765" cy="5211113"/>
          </a:xfrm>
        </p:spPr>
        <p:txBody>
          <a:bodyPr anchor="ctr">
            <a:normAutofit/>
          </a:bodyPr>
          <a:lstStyle/>
          <a:p>
            <a:r>
              <a:rPr lang="nl-BE" sz="2000" dirty="0">
                <a:solidFill>
                  <a:srgbClr val="FFFFFF"/>
                </a:solidFill>
              </a:rPr>
              <a:t>Maak een boodschappenlijst aan met benodigdheden met volgende velden:</a:t>
            </a:r>
          </a:p>
          <a:p>
            <a:pPr lvl="1"/>
            <a:r>
              <a:rPr lang="nl-BE" sz="2000" dirty="0">
                <a:solidFill>
                  <a:srgbClr val="FFFFFF"/>
                </a:solidFill>
              </a:rPr>
              <a:t>Naam van het artikel</a:t>
            </a:r>
          </a:p>
          <a:p>
            <a:pPr lvl="1"/>
            <a:r>
              <a:rPr lang="nl-BE" sz="2000" dirty="0">
                <a:solidFill>
                  <a:srgbClr val="FFFFFF"/>
                </a:solidFill>
              </a:rPr>
              <a:t>Hoeveelheid nodig (double)</a:t>
            </a:r>
          </a:p>
          <a:p>
            <a:pPr lvl="1"/>
            <a:r>
              <a:rPr lang="nl-BE" sz="2000" dirty="0">
                <a:solidFill>
                  <a:srgbClr val="FFFFFF"/>
                </a:solidFill>
              </a:rPr>
              <a:t>Maat waarin de hoeveelheid is uitgedrukt (</a:t>
            </a:r>
            <a:r>
              <a:rPr lang="nl-BE" sz="2000" dirty="0" err="1">
                <a:solidFill>
                  <a:srgbClr val="FFFFFF"/>
                </a:solidFill>
              </a:rPr>
              <a:t>enum</a:t>
            </a:r>
            <a:r>
              <a:rPr lang="nl-BE" sz="2000" dirty="0">
                <a:solidFill>
                  <a:srgbClr val="FFFFFF"/>
                </a:solidFill>
              </a:rPr>
              <a:t>) bijv. gram, kilo, pakken, liter,…</a:t>
            </a:r>
          </a:p>
          <a:p>
            <a:pPr lvl="1"/>
            <a:r>
              <a:rPr lang="nl-BE" sz="2000" dirty="0">
                <a:solidFill>
                  <a:srgbClr val="FFFFFF"/>
                </a:solidFill>
              </a:rPr>
              <a:t>Prijsindicatie </a:t>
            </a:r>
          </a:p>
          <a:p>
            <a:r>
              <a:rPr lang="nl-BE" sz="2000" dirty="0">
                <a:solidFill>
                  <a:srgbClr val="FFFFFF"/>
                </a:solidFill>
              </a:rPr>
              <a:t>Schrijf uw boodschappenlijst weg:</a:t>
            </a:r>
          </a:p>
          <a:p>
            <a:pPr lvl="1"/>
            <a:r>
              <a:rPr lang="nl-BE" sz="2000" dirty="0" err="1">
                <a:solidFill>
                  <a:srgbClr val="FFFFFF"/>
                </a:solidFill>
              </a:rPr>
              <a:t>Serialized</a:t>
            </a:r>
            <a:r>
              <a:rPr lang="nl-BE" sz="2000" dirty="0">
                <a:solidFill>
                  <a:srgbClr val="FFFFFF"/>
                </a:solidFill>
              </a:rPr>
              <a:t> in XML.</a:t>
            </a:r>
          </a:p>
          <a:p>
            <a:pPr lvl="1"/>
            <a:r>
              <a:rPr lang="nl-BE" sz="2000" dirty="0" err="1">
                <a:solidFill>
                  <a:srgbClr val="FFFFFF"/>
                </a:solidFill>
              </a:rPr>
              <a:t>Serialized</a:t>
            </a:r>
            <a:r>
              <a:rPr lang="nl-BE" sz="2000" dirty="0">
                <a:solidFill>
                  <a:srgbClr val="FFFFFF"/>
                </a:solidFill>
              </a:rPr>
              <a:t> in </a:t>
            </a:r>
            <a:r>
              <a:rPr lang="nl-BE" sz="2000" dirty="0" err="1">
                <a:solidFill>
                  <a:srgbClr val="FFFFFF"/>
                </a:solidFill>
              </a:rPr>
              <a:t>JSon</a:t>
            </a:r>
            <a:endParaRPr lang="nl-BE" sz="2000" dirty="0">
              <a:solidFill>
                <a:srgbClr val="FFFFFF"/>
              </a:solidFill>
            </a:endParaRPr>
          </a:p>
          <a:p>
            <a:r>
              <a:rPr lang="nl-BE" sz="2000" dirty="0">
                <a:solidFill>
                  <a:srgbClr val="FFFFFF"/>
                </a:solidFill>
              </a:rPr>
              <a:t>Lees uw boodschappen terug in de lijst.</a:t>
            </a:r>
          </a:p>
          <a:p>
            <a:pPr lvl="1"/>
            <a:endParaRPr lang="nl-BE" sz="2000" dirty="0">
              <a:solidFill>
                <a:srgbClr val="FFFFFF"/>
              </a:solidFill>
            </a:endParaRPr>
          </a:p>
        </p:txBody>
      </p:sp>
    </p:spTree>
    <p:extLst>
      <p:ext uri="{BB962C8B-B14F-4D97-AF65-F5344CB8AC3E}">
        <p14:creationId xmlns:p14="http://schemas.microsoft.com/office/powerpoint/2010/main" val="5779679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8">
            <a:extLst>
              <a:ext uri="{FF2B5EF4-FFF2-40B4-BE49-F238E27FC236}">
                <a16:creationId xmlns:a16="http://schemas.microsoft.com/office/drawing/2014/main" id="{3A39D2D8-F988-4F9E-9302-9F81126B8557}"/>
              </a:ext>
            </a:extLst>
          </p:cNvPr>
          <p:cNvPicPr>
            <a:picLocks noChangeAspect="1"/>
          </p:cNvPicPr>
          <p:nvPr/>
        </p:nvPicPr>
        <p:blipFill rotWithShape="1">
          <a:blip r:embed="rId2">
            <a:extLst>
              <a:ext uri="{28A0092B-C50C-407E-A947-70E740481C1C}">
                <a14:useLocalDpi xmlns:a14="http://schemas.microsoft.com/office/drawing/2010/main" val="0"/>
              </a:ext>
            </a:extLst>
          </a:blip>
          <a:srcRect l="12696" t="9091" r="12901" b="1"/>
          <a:stretch/>
        </p:blipFill>
        <p:spPr>
          <a:xfrm>
            <a:off x="3523488" y="10"/>
            <a:ext cx="8668512" cy="6857990"/>
          </a:xfrm>
          <a:prstGeom prst="rect">
            <a:avLst/>
          </a:prstGeom>
        </p:spPr>
      </p:pic>
      <p:sp>
        <p:nvSpPr>
          <p:cNvPr id="41" name="Rectangle 4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Werken met streams</a:t>
            </a:r>
          </a:p>
        </p:txBody>
      </p:sp>
      <p:sp>
        <p:nvSpPr>
          <p:cNvPr id="43" name="Rectangle 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2355499"/>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Streams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83663" y="1275126"/>
            <a:ext cx="11066803" cy="5092117"/>
          </a:xfrm>
        </p:spPr>
        <p:txBody>
          <a:bodyPr>
            <a:normAutofit lnSpcReduction="10000"/>
          </a:bodyPr>
          <a:lstStyle/>
          <a:p>
            <a:r>
              <a:rPr lang="nl-BE" dirty="0"/>
              <a:t>Streams </a:t>
            </a:r>
            <a:r>
              <a:rPr lang="nl-BE" b="1" dirty="0"/>
              <a:t>vormen de basis voor input en output </a:t>
            </a:r>
            <a:r>
              <a:rPr lang="nl-BE" dirty="0"/>
              <a:t>in .Net.</a:t>
            </a:r>
          </a:p>
          <a:p>
            <a:r>
              <a:rPr lang="nl-BE" dirty="0"/>
              <a:t>Dankzij een </a:t>
            </a:r>
            <a:r>
              <a:rPr lang="nl-BE" b="1" dirty="0"/>
              <a:t>abstracte basisklas </a:t>
            </a:r>
            <a:r>
              <a:rPr lang="nl-BE" dirty="0"/>
              <a:t>is er een </a:t>
            </a:r>
            <a:r>
              <a:rPr lang="nl-BE" b="1" dirty="0"/>
              <a:t>consistente</a:t>
            </a:r>
            <a:r>
              <a:rPr lang="nl-BE" dirty="0"/>
              <a:t> manier om met data in- en output om te gaan.</a:t>
            </a:r>
          </a:p>
          <a:p>
            <a:r>
              <a:rPr lang="nl-BE" dirty="0"/>
              <a:t>Met streams kunnen we:</a:t>
            </a:r>
          </a:p>
          <a:p>
            <a:pPr lvl="1"/>
            <a:r>
              <a:rPr lang="nl-BE" dirty="0"/>
              <a:t>Data lezen en schrijven van een gegevensdrager (disk).</a:t>
            </a:r>
          </a:p>
          <a:p>
            <a:pPr lvl="1"/>
            <a:r>
              <a:rPr lang="nl-BE" dirty="0"/>
              <a:t>Data lezen en schrijven via een netwerk.</a:t>
            </a:r>
          </a:p>
          <a:p>
            <a:pPr lvl="1"/>
            <a:r>
              <a:rPr lang="nl-BE" dirty="0"/>
              <a:t>Compressie(zip).</a:t>
            </a:r>
          </a:p>
          <a:p>
            <a:pPr lvl="1"/>
            <a:r>
              <a:rPr lang="nl-BE" dirty="0"/>
              <a:t>Memory files (bestanden in het geheugen).</a:t>
            </a:r>
          </a:p>
          <a:p>
            <a:pPr lvl="1"/>
            <a:r>
              <a:rPr lang="nl-BE" dirty="0"/>
              <a:t>Versleutelde bestanden.</a:t>
            </a:r>
          </a:p>
          <a:p>
            <a:r>
              <a:rPr lang="nl-BE" dirty="0"/>
              <a:t>Streams worden </a:t>
            </a:r>
            <a:r>
              <a:rPr lang="nl-BE" b="1" dirty="0"/>
              <a:t>opgedeeld</a:t>
            </a:r>
            <a:r>
              <a:rPr lang="nl-BE" dirty="0"/>
              <a:t> volgens hun </a:t>
            </a:r>
            <a:r>
              <a:rPr lang="nl-BE" b="1" dirty="0"/>
              <a:t>werking</a:t>
            </a:r>
            <a:r>
              <a:rPr lang="nl-BE" dirty="0"/>
              <a:t>:</a:t>
            </a:r>
          </a:p>
          <a:p>
            <a:pPr lvl="1"/>
            <a:r>
              <a:rPr lang="nl-BE" b="1" dirty="0"/>
              <a:t>Backing store streams</a:t>
            </a:r>
            <a:r>
              <a:rPr lang="nl-BE" dirty="0"/>
              <a:t>: hardware manipulatie van data zoals disk en netwerk.</a:t>
            </a:r>
          </a:p>
          <a:p>
            <a:pPr lvl="1"/>
            <a:r>
              <a:rPr lang="nl-BE" b="1" dirty="0" err="1"/>
              <a:t>Decorator</a:t>
            </a:r>
            <a:r>
              <a:rPr lang="nl-BE" b="1" dirty="0"/>
              <a:t> streams</a:t>
            </a:r>
            <a:r>
              <a:rPr lang="nl-BE" dirty="0"/>
              <a:t>: gebruikt om data om te zetten (versleutelen, compressie).</a:t>
            </a:r>
          </a:p>
        </p:txBody>
      </p:sp>
    </p:spTree>
    <p:extLst>
      <p:ext uri="{BB962C8B-B14F-4D97-AF65-F5344CB8AC3E}">
        <p14:creationId xmlns:p14="http://schemas.microsoft.com/office/powerpoint/2010/main" val="1819950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Stream adapters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416231"/>
          </a:xfrm>
        </p:spPr>
        <p:txBody>
          <a:bodyPr>
            <a:normAutofit/>
          </a:bodyPr>
          <a:lstStyle/>
          <a:p>
            <a:r>
              <a:rPr lang="nl-BE" dirty="0"/>
              <a:t>Naast de streams die we gebruiken voor rechtstreekse data in- en output zijn er ook nog hulpmiddelen om makkelijk met deze streams te werken. Dit noemen we de stream adapters.</a:t>
            </a:r>
          </a:p>
          <a:p>
            <a:r>
              <a:rPr lang="nl-BE" dirty="0"/>
              <a:t>Deze stream adapters zijn ontworpen als middel om verschillende types van data makkelijker te kunnen lezen of schrijven.</a:t>
            </a:r>
          </a:p>
          <a:p>
            <a:r>
              <a:rPr lang="nl-BE" dirty="0"/>
              <a:t>De belangrijkste soorten adapters zijn</a:t>
            </a:r>
          </a:p>
          <a:p>
            <a:pPr lvl="1"/>
            <a:r>
              <a:rPr lang="nl-BE" dirty="0"/>
              <a:t>Tekst:</a:t>
            </a:r>
          </a:p>
          <a:p>
            <a:pPr lvl="2"/>
            <a:r>
              <a:rPr lang="nl-BE" dirty="0" err="1"/>
              <a:t>StreamReader</a:t>
            </a:r>
            <a:r>
              <a:rPr lang="nl-BE" dirty="0"/>
              <a:t> en </a:t>
            </a:r>
            <a:r>
              <a:rPr lang="nl-BE" dirty="0" err="1"/>
              <a:t>StreamWriter</a:t>
            </a:r>
            <a:endParaRPr lang="nl-BE" dirty="0"/>
          </a:p>
          <a:p>
            <a:pPr lvl="1"/>
            <a:r>
              <a:rPr lang="nl-BE" dirty="0"/>
              <a:t>Binary data (</a:t>
            </a:r>
            <a:r>
              <a:rPr lang="nl-BE" dirty="0" err="1"/>
              <a:t>raw</a:t>
            </a:r>
            <a:r>
              <a:rPr lang="nl-BE" dirty="0"/>
              <a:t> nummers en </a:t>
            </a:r>
            <a:r>
              <a:rPr lang="nl-BE" dirty="0" err="1"/>
              <a:t>chars</a:t>
            </a:r>
            <a:r>
              <a:rPr lang="nl-BE" dirty="0"/>
              <a:t>):</a:t>
            </a:r>
          </a:p>
          <a:p>
            <a:pPr lvl="2"/>
            <a:r>
              <a:rPr lang="nl-BE" dirty="0" err="1"/>
              <a:t>BinaryReader</a:t>
            </a:r>
            <a:r>
              <a:rPr lang="nl-BE" dirty="0"/>
              <a:t> en </a:t>
            </a:r>
            <a:r>
              <a:rPr lang="nl-BE" dirty="0" err="1"/>
              <a:t>BinaryWriter</a:t>
            </a:r>
            <a:endParaRPr lang="nl-BE" dirty="0"/>
          </a:p>
          <a:p>
            <a:pPr lvl="1"/>
            <a:r>
              <a:rPr lang="nl-BE" dirty="0"/>
              <a:t>Xml:</a:t>
            </a:r>
          </a:p>
          <a:p>
            <a:pPr lvl="2"/>
            <a:r>
              <a:rPr lang="nl-BE" dirty="0" err="1"/>
              <a:t>XmlReader</a:t>
            </a:r>
            <a:r>
              <a:rPr lang="nl-BE" dirty="0"/>
              <a:t> en </a:t>
            </a:r>
            <a:r>
              <a:rPr lang="nl-BE" dirty="0" err="1"/>
              <a:t>XmlWriter</a:t>
            </a:r>
            <a:endParaRPr lang="nl-BE" dirty="0"/>
          </a:p>
        </p:txBody>
      </p:sp>
    </p:spTree>
    <p:extLst>
      <p:ext uri="{BB962C8B-B14F-4D97-AF65-F5344CB8AC3E}">
        <p14:creationId xmlns:p14="http://schemas.microsoft.com/office/powerpoint/2010/main" val="425537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67788"/>
            <a:ext cx="10515600" cy="678246"/>
          </a:xfrm>
        </p:spPr>
        <p:txBody>
          <a:bodyPr>
            <a:normAutofit fontScale="90000"/>
          </a:bodyPr>
          <a:lstStyle/>
          <a:p>
            <a:r>
              <a:rPr lang="nl-BE" dirty="0"/>
              <a:t>Werken met streams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89660" y="846034"/>
            <a:ext cx="11306086" cy="5521209"/>
          </a:xfrm>
        </p:spPr>
        <p:txBody>
          <a:bodyPr>
            <a:normAutofit lnSpcReduction="10000"/>
          </a:bodyPr>
          <a:lstStyle/>
          <a:p>
            <a:r>
              <a:rPr lang="nl-BE" dirty="0"/>
              <a:t>Een stream werkt met </a:t>
            </a:r>
            <a:r>
              <a:rPr lang="nl-BE" b="1" dirty="0"/>
              <a:t>binaire data</a:t>
            </a:r>
            <a:r>
              <a:rPr lang="nl-BE" dirty="0"/>
              <a:t>: </a:t>
            </a:r>
            <a:r>
              <a:rPr lang="nl-BE" b="1" dirty="0"/>
              <a:t>bytes</a:t>
            </a:r>
            <a:r>
              <a:rPr lang="nl-BE" dirty="0"/>
              <a:t> !!!</a:t>
            </a:r>
          </a:p>
          <a:p>
            <a:r>
              <a:rPr lang="nl-BE" dirty="0"/>
              <a:t>De </a:t>
            </a:r>
            <a:r>
              <a:rPr lang="nl-BE" b="1" dirty="0"/>
              <a:t>abstracte</a:t>
            </a:r>
            <a:r>
              <a:rPr lang="nl-BE" dirty="0"/>
              <a:t> klasse stream heeft basisfuncties om: </a:t>
            </a:r>
          </a:p>
          <a:p>
            <a:pPr lvl="1"/>
            <a:r>
              <a:rPr lang="nl-BE" dirty="0"/>
              <a:t>data te schrijven.</a:t>
            </a:r>
          </a:p>
          <a:p>
            <a:pPr lvl="1"/>
            <a:r>
              <a:rPr lang="nl-BE" dirty="0"/>
              <a:t>data in te lezen.</a:t>
            </a:r>
          </a:p>
          <a:p>
            <a:pPr lvl="1"/>
            <a:r>
              <a:rPr lang="nl-BE" dirty="0"/>
              <a:t>een positie te zoeken in de data stream.</a:t>
            </a:r>
          </a:p>
          <a:p>
            <a:r>
              <a:rPr lang="nl-BE" dirty="0"/>
              <a:t>Daarnaast bevat de klasse ook functies om:</a:t>
            </a:r>
          </a:p>
          <a:p>
            <a:pPr lvl="1"/>
            <a:r>
              <a:rPr lang="nl-BE" dirty="0"/>
              <a:t>Te controleren of data kan gelezen worden.</a:t>
            </a:r>
          </a:p>
          <a:p>
            <a:pPr lvl="1"/>
            <a:r>
              <a:rPr lang="nl-BE" dirty="0"/>
              <a:t>Te controleren of data kan weggeschreven worden.</a:t>
            </a:r>
          </a:p>
          <a:p>
            <a:pPr lvl="1"/>
            <a:r>
              <a:rPr lang="nl-BE" dirty="0"/>
              <a:t>Lengte van de stream op te vragen.</a:t>
            </a:r>
          </a:p>
          <a:p>
            <a:pPr lvl="1"/>
            <a:r>
              <a:rPr lang="nl-BE" dirty="0"/>
              <a:t>De stream te sluiten.</a:t>
            </a:r>
          </a:p>
          <a:p>
            <a:pPr lvl="1"/>
            <a:r>
              <a:rPr lang="nl-BE" dirty="0"/>
              <a:t>Flush (vooraleer het sluiten)</a:t>
            </a:r>
          </a:p>
          <a:p>
            <a:pPr lvl="1"/>
            <a:r>
              <a:rPr lang="nl-BE" dirty="0"/>
              <a:t>Time-out te specifiëren</a:t>
            </a:r>
          </a:p>
          <a:p>
            <a:r>
              <a:rPr lang="nl-BE" dirty="0"/>
              <a:t>We kunnen asynchrone functies gebruiken om data te lezen of te schrijven.</a:t>
            </a:r>
          </a:p>
        </p:txBody>
      </p:sp>
    </p:spTree>
    <p:extLst>
      <p:ext uri="{BB962C8B-B14F-4D97-AF65-F5344CB8AC3E}">
        <p14:creationId xmlns:p14="http://schemas.microsoft.com/office/powerpoint/2010/main" val="859525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File en Directory</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092117"/>
          </a:xfrm>
        </p:spPr>
        <p:txBody>
          <a:bodyPr>
            <a:normAutofit/>
          </a:bodyPr>
          <a:lstStyle/>
          <a:p>
            <a:r>
              <a:rPr lang="nl-BE" dirty="0"/>
              <a:t>.Net voorziet enkele klassen om makkelijk met bestanden en mappen te werken.</a:t>
            </a:r>
          </a:p>
          <a:p>
            <a:r>
              <a:rPr lang="nl-BE" b="1" dirty="0"/>
              <a:t>File</a:t>
            </a:r>
            <a:r>
              <a:rPr lang="nl-BE" dirty="0"/>
              <a:t> en </a:t>
            </a:r>
            <a:r>
              <a:rPr lang="nl-BE" b="1" dirty="0"/>
              <a:t>Directory</a:t>
            </a:r>
            <a:r>
              <a:rPr lang="nl-BE" dirty="0"/>
              <a:t> zijn statische klassen gedeclareerd in de System.IO </a:t>
            </a:r>
            <a:r>
              <a:rPr lang="nl-BE" dirty="0" err="1"/>
              <a:t>namespace</a:t>
            </a:r>
            <a:r>
              <a:rPr lang="nl-BE" dirty="0"/>
              <a:t>.</a:t>
            </a:r>
          </a:p>
          <a:p>
            <a:pPr lvl="1"/>
            <a:r>
              <a:rPr lang="nl-BE" b="1" dirty="0"/>
              <a:t>File</a:t>
            </a:r>
            <a:r>
              <a:rPr lang="nl-BE" dirty="0"/>
              <a:t> gebruikt men voor de manipulatie van bestanden.</a:t>
            </a:r>
          </a:p>
          <a:p>
            <a:pPr lvl="1"/>
            <a:r>
              <a:rPr lang="nl-BE" b="1" dirty="0"/>
              <a:t>Directory</a:t>
            </a:r>
            <a:r>
              <a:rPr lang="nl-BE" dirty="0"/>
              <a:t> gebruikt men voor de manipulatie van mappen.</a:t>
            </a:r>
          </a:p>
          <a:p>
            <a:r>
              <a:rPr lang="nl-BE" b="1" dirty="0" err="1"/>
              <a:t>FileInfo</a:t>
            </a:r>
            <a:r>
              <a:rPr lang="nl-BE" dirty="0"/>
              <a:t> en </a:t>
            </a:r>
            <a:r>
              <a:rPr lang="nl-BE" b="1" dirty="0" err="1"/>
              <a:t>DirectoryInfo</a:t>
            </a:r>
            <a:r>
              <a:rPr lang="nl-BE" dirty="0"/>
              <a:t> vereisen een instantie en kunnen ook gebruikt worden om files te openen, te sluiten en te manipuleren.</a:t>
            </a:r>
          </a:p>
          <a:p>
            <a:r>
              <a:rPr lang="nl-BE" dirty="0"/>
              <a:t>De statische klasse </a:t>
            </a:r>
            <a:r>
              <a:rPr lang="nl-BE" dirty="0" err="1"/>
              <a:t>Path</a:t>
            </a:r>
            <a:r>
              <a:rPr lang="nl-BE" dirty="0"/>
              <a:t> bevat geen functies om files te manipuleren maar wordt gebruikt om bestandsnamen te beheren.</a:t>
            </a:r>
          </a:p>
        </p:txBody>
      </p:sp>
    </p:spTree>
    <p:extLst>
      <p:ext uri="{BB962C8B-B14F-4D97-AF65-F5344CB8AC3E}">
        <p14:creationId xmlns:p14="http://schemas.microsoft.com/office/powerpoint/2010/main" val="272975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11096"/>
            <a:ext cx="10515600" cy="598206"/>
          </a:xfrm>
        </p:spPr>
        <p:txBody>
          <a:bodyPr>
            <a:normAutofit fontScale="90000"/>
          </a:bodyPr>
          <a:lstStyle/>
          <a:p>
            <a:r>
              <a:rPr lang="nl-BE" dirty="0"/>
              <a:t>Werken met streams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84561" y="1093862"/>
            <a:ext cx="11519731" cy="5298392"/>
          </a:xfrm>
        </p:spPr>
        <p:txBody>
          <a:bodyPr>
            <a:normAutofit/>
          </a:bodyPr>
          <a:lstStyle/>
          <a:p>
            <a:r>
              <a:rPr lang="nl-BE" dirty="0"/>
              <a:t>Sluiten van een stream</a:t>
            </a:r>
          </a:p>
          <a:p>
            <a:pPr lvl="1"/>
            <a:r>
              <a:rPr lang="nl-BE" dirty="0"/>
              <a:t>Sluiten van een stream is zeer belangrijk! Dikwijls wordt een IO-resource exclusief </a:t>
            </a:r>
            <a:r>
              <a:rPr lang="nl-BE" dirty="0" err="1"/>
              <a:t>gelockt</a:t>
            </a:r>
            <a:r>
              <a:rPr lang="nl-BE" dirty="0"/>
              <a:t> zolang er IO-operaties bezig zijn. Om alle resources terug vrij te geven en te verwijderen uit het geheugen moet een stream na gebruik gesloten worden met de functie Close();</a:t>
            </a:r>
          </a:p>
          <a:p>
            <a:pPr lvl="1"/>
            <a:r>
              <a:rPr lang="nl-BE" dirty="0"/>
              <a:t>Om te vermijden dat een IO-resource blijft openstaan kunnen we de Close best plaatsen in een </a:t>
            </a:r>
            <a:r>
              <a:rPr lang="nl-BE" dirty="0" err="1"/>
              <a:t>try</a:t>
            </a:r>
            <a:r>
              <a:rPr lang="nl-BE" dirty="0"/>
              <a:t>-catch-</a:t>
            </a:r>
            <a:r>
              <a:rPr lang="nl-BE" dirty="0" err="1"/>
              <a:t>finally</a:t>
            </a:r>
            <a:r>
              <a:rPr lang="nl-BE" dirty="0"/>
              <a:t> block.</a:t>
            </a:r>
          </a:p>
          <a:p>
            <a:pPr lvl="1"/>
            <a:r>
              <a:rPr lang="nl-BE" dirty="0" err="1"/>
              <a:t>Dispose</a:t>
            </a:r>
            <a:r>
              <a:rPr lang="nl-BE" dirty="0"/>
              <a:t> levert hetzelfde resultaat als een Close dus is het verstandig om de volledige stream in een </a:t>
            </a:r>
            <a:r>
              <a:rPr lang="nl-BE" b="1" dirty="0" err="1"/>
              <a:t>using</a:t>
            </a:r>
            <a:r>
              <a:rPr lang="nl-BE" dirty="0"/>
              <a:t> block te plaatsen</a:t>
            </a:r>
          </a:p>
          <a:p>
            <a:pPr lvl="2"/>
            <a:r>
              <a:rPr lang="en-US" dirty="0">
                <a:solidFill>
                  <a:srgbClr val="0000FF"/>
                </a:solidFill>
                <a:latin typeface="Consolas" panose="020B0609020204030204" pitchFamily="49" charset="0"/>
              </a:rPr>
              <a:t>using</a:t>
            </a:r>
            <a:r>
              <a:rPr lang="en-US" dirty="0">
                <a:solidFill>
                  <a:srgbClr val="000000"/>
                </a:solidFill>
                <a:latin typeface="Consolas" panose="020B0609020204030204" pitchFamily="49" charset="0"/>
              </a:rPr>
              <a:t>(Stream s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MemoryStream</a:t>
            </a:r>
            <a:r>
              <a:rPr lang="en-US" dirty="0">
                <a:solidFill>
                  <a:srgbClr val="000000"/>
                </a:solidFill>
                <a:latin typeface="Consolas" panose="020B0609020204030204" pitchFamily="49" charset="0"/>
              </a:rPr>
              <a:t>()) {…}</a:t>
            </a:r>
          </a:p>
          <a:p>
            <a:r>
              <a:rPr lang="nl-BE" dirty="0">
                <a:solidFill>
                  <a:srgbClr val="000000"/>
                </a:solidFill>
              </a:rPr>
              <a:t>De lengte van de stream aanpassen</a:t>
            </a:r>
          </a:p>
          <a:p>
            <a:pPr lvl="1"/>
            <a:r>
              <a:rPr lang="nl-BE" dirty="0">
                <a:solidFill>
                  <a:srgbClr val="000000"/>
                </a:solidFill>
              </a:rPr>
              <a:t>Het is mogelijk om de lengte van de stream te wijzigen met </a:t>
            </a:r>
            <a:r>
              <a:rPr lang="nl-BE" dirty="0" err="1">
                <a:solidFill>
                  <a:srgbClr val="000000"/>
                </a:solidFill>
              </a:rPr>
              <a:t>SetLength</a:t>
            </a:r>
            <a:r>
              <a:rPr lang="nl-BE" dirty="0">
                <a:solidFill>
                  <a:srgbClr val="000000"/>
                </a:solidFill>
              </a:rPr>
              <a:t>(), maar enkel als de eigenlijke stream implementatie dit toelaat</a:t>
            </a:r>
          </a:p>
          <a:p>
            <a:pPr lvl="2"/>
            <a:endParaRPr lang="en-US"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22440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11096"/>
            <a:ext cx="10515600" cy="598206"/>
          </a:xfrm>
        </p:spPr>
        <p:txBody>
          <a:bodyPr>
            <a:normAutofit fontScale="90000"/>
          </a:bodyPr>
          <a:lstStyle/>
          <a:p>
            <a:r>
              <a:rPr lang="nl-BE" dirty="0"/>
              <a:t>Werken met streams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84561" y="905854"/>
            <a:ext cx="11519731" cy="5758720"/>
          </a:xfrm>
        </p:spPr>
        <p:txBody>
          <a:bodyPr>
            <a:normAutofit lnSpcReduction="10000"/>
          </a:bodyPr>
          <a:lstStyle/>
          <a:p>
            <a:r>
              <a:rPr lang="nl-BE" dirty="0"/>
              <a:t>Zoeken in een stream</a:t>
            </a:r>
          </a:p>
          <a:p>
            <a:pPr lvl="1"/>
            <a:r>
              <a:rPr lang="nl-BE" dirty="0">
                <a:solidFill>
                  <a:srgbClr val="000000"/>
                </a:solidFill>
              </a:rPr>
              <a:t>Controleren met de </a:t>
            </a:r>
            <a:r>
              <a:rPr lang="nl-BE" b="1" dirty="0" err="1">
                <a:solidFill>
                  <a:srgbClr val="000000"/>
                </a:solidFill>
              </a:rPr>
              <a:t>CanSeek</a:t>
            </a:r>
            <a:r>
              <a:rPr lang="nl-BE" dirty="0">
                <a:solidFill>
                  <a:srgbClr val="000000"/>
                </a:solidFill>
              </a:rPr>
              <a:t> property</a:t>
            </a:r>
          </a:p>
          <a:p>
            <a:pPr lvl="2"/>
            <a:r>
              <a:rPr lang="nl-BE" dirty="0">
                <a:solidFill>
                  <a:srgbClr val="000000"/>
                </a:solidFill>
              </a:rPr>
              <a:t>Sommige streams laten het niet toe om de positie te wijzigen, zoals </a:t>
            </a:r>
            <a:r>
              <a:rPr lang="nl-BE" dirty="0" err="1">
                <a:solidFill>
                  <a:srgbClr val="000000"/>
                </a:solidFill>
              </a:rPr>
              <a:t>encryption</a:t>
            </a:r>
            <a:r>
              <a:rPr lang="nl-BE" dirty="0">
                <a:solidFill>
                  <a:srgbClr val="000000"/>
                </a:solidFill>
              </a:rPr>
              <a:t> stream bijv.</a:t>
            </a:r>
          </a:p>
          <a:p>
            <a:pPr lvl="1"/>
            <a:r>
              <a:rPr lang="nl-BE" dirty="0">
                <a:solidFill>
                  <a:srgbClr val="000000"/>
                </a:solidFill>
              </a:rPr>
              <a:t>Je kan de huidige positie in een stream wijzigen met de </a:t>
            </a:r>
            <a:r>
              <a:rPr lang="nl-BE" dirty="0" err="1">
                <a:solidFill>
                  <a:srgbClr val="000000"/>
                </a:solidFill>
              </a:rPr>
              <a:t>Seek</a:t>
            </a:r>
            <a:r>
              <a:rPr lang="nl-BE" dirty="0">
                <a:solidFill>
                  <a:srgbClr val="000000"/>
                </a:solidFill>
              </a:rPr>
              <a:t>() functie.</a:t>
            </a:r>
          </a:p>
          <a:p>
            <a:pPr lvl="2"/>
            <a:r>
              <a:rPr lang="nl-BE" dirty="0">
                <a:solidFill>
                  <a:srgbClr val="000000"/>
                </a:solidFill>
              </a:rPr>
              <a:t>Standaard begint men te tellen aan het begin van de file. (</a:t>
            </a:r>
            <a:r>
              <a:rPr lang="nl-BE" b="1" dirty="0" err="1">
                <a:solidFill>
                  <a:srgbClr val="000000"/>
                </a:solidFill>
              </a:rPr>
              <a:t>SeekOrigin.Begin</a:t>
            </a:r>
            <a:r>
              <a:rPr lang="nl-BE" dirty="0">
                <a:solidFill>
                  <a:srgbClr val="000000"/>
                </a:solidFill>
              </a:rPr>
              <a:t>)</a:t>
            </a:r>
          </a:p>
          <a:p>
            <a:pPr lvl="2"/>
            <a:r>
              <a:rPr lang="nl-BE" dirty="0">
                <a:solidFill>
                  <a:srgbClr val="000000"/>
                </a:solidFill>
              </a:rPr>
              <a:t>De </a:t>
            </a:r>
            <a:r>
              <a:rPr lang="nl-BE" b="1" dirty="0" err="1">
                <a:solidFill>
                  <a:srgbClr val="000000"/>
                </a:solidFill>
              </a:rPr>
              <a:t>SeekOrigin</a:t>
            </a:r>
            <a:r>
              <a:rPr lang="nl-BE" dirty="0">
                <a:solidFill>
                  <a:srgbClr val="000000"/>
                </a:solidFill>
              </a:rPr>
              <a:t> kan ook gezet worden naar het einde van de stream (</a:t>
            </a:r>
            <a:r>
              <a:rPr lang="nl-BE" b="1" dirty="0">
                <a:solidFill>
                  <a:srgbClr val="000000"/>
                </a:solidFill>
              </a:rPr>
              <a:t>End</a:t>
            </a:r>
            <a:r>
              <a:rPr lang="nl-BE" dirty="0">
                <a:solidFill>
                  <a:srgbClr val="000000"/>
                </a:solidFill>
              </a:rPr>
              <a:t>) of relatief met de huidige positie (= </a:t>
            </a:r>
            <a:r>
              <a:rPr lang="nl-BE" b="1" dirty="0" err="1">
                <a:solidFill>
                  <a:srgbClr val="000000"/>
                </a:solidFill>
              </a:rPr>
              <a:t>Current</a:t>
            </a:r>
            <a:r>
              <a:rPr lang="nl-BE" dirty="0">
                <a:solidFill>
                  <a:srgbClr val="000000"/>
                </a:solidFill>
              </a:rPr>
              <a:t>).</a:t>
            </a:r>
          </a:p>
          <a:p>
            <a:pPr lvl="2"/>
            <a:r>
              <a:rPr lang="nl-BE" dirty="0" err="1">
                <a:solidFill>
                  <a:srgbClr val="000000"/>
                </a:solidFill>
              </a:rPr>
              <a:t>MemoryStream</a:t>
            </a:r>
            <a:r>
              <a:rPr lang="nl-BE" dirty="0">
                <a:solidFill>
                  <a:srgbClr val="000000"/>
                </a:solidFill>
              </a:rPr>
              <a:t>, </a:t>
            </a:r>
            <a:r>
              <a:rPr lang="nl-BE" dirty="0" err="1">
                <a:solidFill>
                  <a:srgbClr val="000000"/>
                </a:solidFill>
              </a:rPr>
              <a:t>FileStream</a:t>
            </a:r>
            <a:r>
              <a:rPr lang="nl-BE" dirty="0">
                <a:solidFill>
                  <a:srgbClr val="000000"/>
                </a:solidFill>
              </a:rPr>
              <a:t> en </a:t>
            </a:r>
            <a:r>
              <a:rPr lang="nl-BE" dirty="0" err="1">
                <a:solidFill>
                  <a:srgbClr val="000000"/>
                </a:solidFill>
              </a:rPr>
              <a:t>IsolatedStorageStream</a:t>
            </a:r>
            <a:r>
              <a:rPr lang="nl-BE" dirty="0">
                <a:solidFill>
                  <a:srgbClr val="000000"/>
                </a:solidFill>
              </a:rPr>
              <a:t> kunnen </a:t>
            </a:r>
            <a:r>
              <a:rPr lang="nl-BE" dirty="0" err="1">
                <a:solidFill>
                  <a:srgbClr val="000000"/>
                </a:solidFill>
              </a:rPr>
              <a:t>Seek</a:t>
            </a:r>
            <a:r>
              <a:rPr lang="nl-BE" dirty="0">
                <a:solidFill>
                  <a:srgbClr val="000000"/>
                </a:solidFill>
              </a:rPr>
              <a:t> gebruiken, </a:t>
            </a:r>
            <a:r>
              <a:rPr lang="nl-BE" dirty="0" err="1">
                <a:solidFill>
                  <a:srgbClr val="000000"/>
                </a:solidFill>
              </a:rPr>
              <a:t>NetworkStream</a:t>
            </a:r>
            <a:r>
              <a:rPr lang="nl-BE" dirty="0">
                <a:solidFill>
                  <a:srgbClr val="000000"/>
                </a:solidFill>
              </a:rPr>
              <a:t> en </a:t>
            </a:r>
            <a:r>
              <a:rPr lang="nl-BE" dirty="0" err="1">
                <a:solidFill>
                  <a:srgbClr val="000000"/>
                </a:solidFill>
              </a:rPr>
              <a:t>PipeStream</a:t>
            </a:r>
            <a:r>
              <a:rPr lang="nl-BE" dirty="0">
                <a:solidFill>
                  <a:srgbClr val="000000"/>
                </a:solidFill>
              </a:rPr>
              <a:t> niet.</a:t>
            </a:r>
          </a:p>
          <a:p>
            <a:r>
              <a:rPr lang="nl-BE" dirty="0">
                <a:solidFill>
                  <a:srgbClr val="000000"/>
                </a:solidFill>
                <a:latin typeface="Calibri" panose="020F0502020204030204" pitchFamily="34" charset="0"/>
                <a:cs typeface="Calibri" panose="020F0502020204030204" pitchFamily="34" charset="0"/>
              </a:rPr>
              <a:t>Doorspoelen!-&gt; Flush</a:t>
            </a:r>
          </a:p>
          <a:p>
            <a:pPr lvl="1"/>
            <a:r>
              <a:rPr lang="nl-BE" dirty="0">
                <a:solidFill>
                  <a:srgbClr val="000000"/>
                </a:solidFill>
                <a:latin typeface="Calibri" panose="020F0502020204030204" pitchFamily="34" charset="0"/>
                <a:cs typeface="Calibri" panose="020F0502020204030204" pitchFamily="34" charset="0"/>
              </a:rPr>
              <a:t>Sommige streams gebruiken buffers om het lees- en schrijfproces vlotter te laten gaan. Daarom zijn in sommige gevallen niet alle IO-operaties afgerond als we de stream willen sluiten. De functie </a:t>
            </a:r>
            <a:r>
              <a:rPr lang="nl-BE" b="1" dirty="0">
                <a:solidFill>
                  <a:srgbClr val="000000"/>
                </a:solidFill>
                <a:latin typeface="Calibri" panose="020F0502020204030204" pitchFamily="34" charset="0"/>
                <a:cs typeface="Calibri" panose="020F0502020204030204" pitchFamily="34" charset="0"/>
              </a:rPr>
              <a:t>flush()</a:t>
            </a:r>
            <a:r>
              <a:rPr lang="nl-BE" dirty="0">
                <a:solidFill>
                  <a:srgbClr val="000000"/>
                </a:solidFill>
                <a:latin typeface="Calibri" panose="020F0502020204030204" pitchFamily="34" charset="0"/>
                <a:cs typeface="Calibri" panose="020F0502020204030204" pitchFamily="34" charset="0"/>
              </a:rPr>
              <a:t> zorgt ervoor dat de operaties worden afgerond.</a:t>
            </a:r>
          </a:p>
          <a:p>
            <a:pPr lvl="1"/>
            <a:r>
              <a:rPr lang="nl-BE" dirty="0"/>
              <a:t>OPGEPAST: </a:t>
            </a:r>
            <a:r>
              <a:rPr lang="nl-BE" b="1" dirty="0" err="1"/>
              <a:t>using</a:t>
            </a:r>
            <a:r>
              <a:rPr lang="nl-BE" dirty="0"/>
              <a:t>(…) sluit wel de stream, maar niet alle streams roepen de flush() functie aan in de </a:t>
            </a:r>
            <a:r>
              <a:rPr lang="nl-BE" dirty="0" err="1"/>
              <a:t>Depose</a:t>
            </a:r>
            <a:r>
              <a:rPr lang="nl-BE" dirty="0"/>
              <a:t>. (</a:t>
            </a:r>
            <a:r>
              <a:rPr lang="nl-BE" dirty="0" err="1"/>
              <a:t>FileStream</a:t>
            </a:r>
            <a:r>
              <a:rPr lang="nl-BE" dirty="0"/>
              <a:t> doet dit wel)</a:t>
            </a:r>
          </a:p>
        </p:txBody>
      </p:sp>
    </p:spTree>
    <p:extLst>
      <p:ext uri="{BB962C8B-B14F-4D97-AF65-F5344CB8AC3E}">
        <p14:creationId xmlns:p14="http://schemas.microsoft.com/office/powerpoint/2010/main" val="167336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05099"/>
            <a:ext cx="10515600" cy="692209"/>
          </a:xfrm>
        </p:spPr>
        <p:txBody>
          <a:bodyPr>
            <a:normAutofit fontScale="90000"/>
          </a:bodyPr>
          <a:lstStyle/>
          <a:p>
            <a:r>
              <a:rPr lang="nl-BE" dirty="0"/>
              <a:t>Lezen en schrijven met de stream klasse</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10198" y="974220"/>
            <a:ext cx="11707737" cy="5393023"/>
          </a:xfrm>
        </p:spPr>
        <p:txBody>
          <a:bodyPr>
            <a:normAutofit fontScale="92500" lnSpcReduction="10000"/>
          </a:bodyPr>
          <a:lstStyle/>
          <a:p>
            <a:r>
              <a:rPr lang="nl-BE" dirty="0"/>
              <a:t>Controleren of de gewenste operatie toegelaten is met </a:t>
            </a:r>
            <a:r>
              <a:rPr lang="nl-BE" b="1" dirty="0" err="1"/>
              <a:t>CanRead</a:t>
            </a:r>
            <a:r>
              <a:rPr lang="nl-BE" dirty="0"/>
              <a:t>, </a:t>
            </a:r>
            <a:r>
              <a:rPr lang="nl-BE" b="1" dirty="0" err="1"/>
              <a:t>CanWrite</a:t>
            </a:r>
            <a:r>
              <a:rPr lang="nl-BE" dirty="0"/>
              <a:t> en </a:t>
            </a:r>
            <a:r>
              <a:rPr lang="nl-BE" b="1" dirty="0" err="1"/>
              <a:t>CanSeek</a:t>
            </a:r>
            <a:r>
              <a:rPr lang="nl-BE" dirty="0"/>
              <a:t>.</a:t>
            </a:r>
          </a:p>
          <a:p>
            <a:pPr lvl="1"/>
            <a:r>
              <a:rPr lang="nl-BE" dirty="0" err="1"/>
              <a:t>CanSeek</a:t>
            </a:r>
            <a:r>
              <a:rPr lang="nl-BE" dirty="0"/>
              <a:t> controleert dat we in de stream de positie kunnen bepalen, anders is het een zuiver sequentiële stream.</a:t>
            </a:r>
          </a:p>
          <a:p>
            <a:r>
              <a:rPr lang="nl-BE" dirty="0"/>
              <a:t>Schrijven van data:</a:t>
            </a:r>
          </a:p>
          <a:p>
            <a:pPr lvl="1" defTabSz="939800">
              <a:tabLst>
                <a:tab pos="2333625" algn="l"/>
              </a:tabLst>
            </a:pPr>
            <a:r>
              <a:rPr lang="nl-BE" dirty="0"/>
              <a:t>Write	: Schrijft een array van bytes naar de stream</a:t>
            </a:r>
          </a:p>
          <a:p>
            <a:pPr lvl="1">
              <a:tabLst>
                <a:tab pos="2333625" algn="l"/>
              </a:tabLst>
            </a:pPr>
            <a:r>
              <a:rPr lang="nl-BE" dirty="0" err="1"/>
              <a:t>WriteByte</a:t>
            </a:r>
            <a:r>
              <a:rPr lang="nl-BE" dirty="0"/>
              <a:t> 	: Schrijft een enkele byte naar de stream</a:t>
            </a:r>
          </a:p>
          <a:p>
            <a:pPr>
              <a:tabLst>
                <a:tab pos="2333625" algn="l"/>
              </a:tabLst>
            </a:pPr>
            <a:r>
              <a:rPr lang="nl-BE" dirty="0"/>
              <a:t>Lezen van data:</a:t>
            </a:r>
          </a:p>
          <a:p>
            <a:pPr lvl="1">
              <a:tabLst>
                <a:tab pos="2333625" algn="l"/>
              </a:tabLst>
            </a:pPr>
            <a:r>
              <a:rPr lang="nl-BE" dirty="0" err="1"/>
              <a:t>ReadByte</a:t>
            </a:r>
            <a:r>
              <a:rPr lang="nl-BE" dirty="0"/>
              <a:t>	: 	Leest een byte uit als int (cast </a:t>
            </a:r>
            <a:r>
              <a:rPr lang="nl-BE" dirty="0" err="1"/>
              <a:t>to</a:t>
            </a:r>
            <a:r>
              <a:rPr lang="nl-BE" dirty="0"/>
              <a:t> byte) of een -1 op het einde van de stream</a:t>
            </a:r>
          </a:p>
          <a:p>
            <a:pPr lvl="1">
              <a:tabLst>
                <a:tab pos="2333625" algn="l"/>
              </a:tabLst>
            </a:pPr>
            <a:r>
              <a:rPr lang="nl-BE" dirty="0"/>
              <a:t>Read	: 	Leest een array van een vooraf bepaalde lengte in</a:t>
            </a:r>
          </a:p>
          <a:p>
            <a:pPr marL="2286000" lvl="5" indent="0">
              <a:buNone/>
              <a:tabLst>
                <a:tab pos="2333625" algn="l"/>
              </a:tabLst>
            </a:pPr>
            <a:r>
              <a:rPr lang="nl-BE" dirty="0"/>
              <a:t>		</a:t>
            </a:r>
            <a:r>
              <a:rPr lang="nl-BE" sz="2400" dirty="0"/>
              <a:t>Geeft het aantal ingelezen bytes terug </a:t>
            </a:r>
          </a:p>
          <a:p>
            <a:pPr marL="2286000" lvl="5" indent="0">
              <a:buNone/>
              <a:tabLst>
                <a:tab pos="2333625" algn="l"/>
              </a:tabLst>
            </a:pPr>
            <a:endParaRPr lang="nl-BE" sz="2400" dirty="0"/>
          </a:p>
          <a:p>
            <a:pPr lvl="2">
              <a:tabLst>
                <a:tab pos="2333625" algn="l"/>
              </a:tabLst>
            </a:pPr>
            <a:r>
              <a:rPr lang="nl-BE" dirty="0"/>
              <a:t>BELANGRIJK: We kunnen niet altijd zeker zijn dat een stream de </a:t>
            </a:r>
            <a:r>
              <a:rPr lang="nl-BE" b="1" dirty="0" err="1"/>
              <a:t>length</a:t>
            </a:r>
            <a:r>
              <a:rPr lang="nl-BE" dirty="0"/>
              <a:t> property implementeert en zo de correcte lengte weergeeft. Daarom is het een goede werkwijze om data in te lezen en te controleren of het einde van de file is bereikt of het aantal ingelezen bytes kleiner is dan de buffer.</a:t>
            </a:r>
          </a:p>
          <a:p>
            <a:pPr marL="457200" lvl="1" indent="0" defTabSz="939800">
              <a:buNone/>
              <a:tabLst>
                <a:tab pos="1793875" algn="l"/>
              </a:tabLst>
            </a:pPr>
            <a:endParaRPr lang="nl-BE" dirty="0"/>
          </a:p>
        </p:txBody>
      </p:sp>
    </p:spTree>
    <p:extLst>
      <p:ext uri="{BB962C8B-B14F-4D97-AF65-F5344CB8AC3E}">
        <p14:creationId xmlns:p14="http://schemas.microsoft.com/office/powerpoint/2010/main" val="380368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90090"/>
            <a:ext cx="10515600" cy="601333"/>
          </a:xfrm>
        </p:spPr>
        <p:txBody>
          <a:bodyPr>
            <a:normAutofit fontScale="90000"/>
          </a:bodyPr>
          <a:lstStyle/>
          <a:p>
            <a:r>
              <a:rPr lang="nl-BE" dirty="0" err="1"/>
              <a:t>FileStream</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922946"/>
            <a:ext cx="10515600" cy="5444298"/>
          </a:xfrm>
        </p:spPr>
        <p:txBody>
          <a:bodyPr>
            <a:normAutofit/>
          </a:bodyPr>
          <a:lstStyle/>
          <a:p>
            <a:r>
              <a:rPr lang="nl-BE" dirty="0"/>
              <a:t>Openen van een </a:t>
            </a:r>
            <a:r>
              <a:rPr lang="nl-BE" dirty="0" err="1"/>
              <a:t>FileStream</a:t>
            </a:r>
            <a:r>
              <a:rPr lang="nl-BE" dirty="0"/>
              <a:t> om te schrijven:</a:t>
            </a:r>
          </a:p>
          <a:p>
            <a:pPr lvl="1"/>
            <a:r>
              <a:rPr lang="nl-BE" dirty="0"/>
              <a:t>We kunnen bij het openen specifiëren of we willen schrijven, willen lezen of beide willen doen. Dit doen we met de </a:t>
            </a:r>
            <a:r>
              <a:rPr lang="nl-BE" b="1" dirty="0" err="1"/>
              <a:t>FileAccess</a:t>
            </a:r>
            <a:r>
              <a:rPr lang="nl-BE" dirty="0"/>
              <a:t> </a:t>
            </a:r>
            <a:r>
              <a:rPr lang="nl-BE" dirty="0" err="1"/>
              <a:t>enum</a:t>
            </a:r>
            <a:r>
              <a:rPr lang="nl-BE" dirty="0"/>
              <a:t>:</a:t>
            </a:r>
          </a:p>
          <a:p>
            <a:pPr lvl="2"/>
            <a:r>
              <a:rPr lang="nl-BE" dirty="0"/>
              <a:t>Read		: We kunnen de file enkel lezen, schrijven is niet toegelaten</a:t>
            </a:r>
          </a:p>
          <a:p>
            <a:pPr lvl="2"/>
            <a:r>
              <a:rPr lang="nl-BE" dirty="0"/>
              <a:t>Write		: Enkel schrijven is toegelaten</a:t>
            </a:r>
          </a:p>
          <a:p>
            <a:pPr lvl="2"/>
            <a:r>
              <a:rPr lang="nl-BE" dirty="0" err="1"/>
              <a:t>ReadWrite</a:t>
            </a:r>
            <a:r>
              <a:rPr lang="nl-BE" dirty="0"/>
              <a:t>	: Combinatie van de beide (</a:t>
            </a:r>
            <a:r>
              <a:rPr lang="nl-BE" dirty="0" err="1"/>
              <a:t>read</a:t>
            </a:r>
            <a:r>
              <a:rPr lang="nl-BE" dirty="0"/>
              <a:t> &amp; </a:t>
            </a:r>
            <a:r>
              <a:rPr lang="nl-BE" dirty="0" err="1"/>
              <a:t>write</a:t>
            </a:r>
            <a:r>
              <a:rPr lang="nl-BE" dirty="0"/>
              <a:t>)</a:t>
            </a:r>
          </a:p>
          <a:p>
            <a:pPr lvl="1"/>
            <a:r>
              <a:rPr lang="nl-BE" dirty="0"/>
              <a:t>De </a:t>
            </a:r>
            <a:r>
              <a:rPr lang="nl-BE" b="1" dirty="0" err="1"/>
              <a:t>FileMode</a:t>
            </a:r>
            <a:r>
              <a:rPr lang="nl-BE" dirty="0"/>
              <a:t> </a:t>
            </a:r>
            <a:r>
              <a:rPr lang="nl-BE" dirty="0" err="1"/>
              <a:t>enum</a:t>
            </a:r>
            <a:r>
              <a:rPr lang="nl-BE" dirty="0"/>
              <a:t> specifieert welke actie moet ondernomen worden tijdens het openen van de file:</a:t>
            </a:r>
          </a:p>
          <a:p>
            <a:pPr lvl="2"/>
            <a:r>
              <a:rPr lang="nl-BE" dirty="0"/>
              <a:t>Open		: Openen van een bestaande file</a:t>
            </a:r>
          </a:p>
          <a:p>
            <a:pPr lvl="2"/>
            <a:r>
              <a:rPr lang="nl-BE" dirty="0" err="1"/>
              <a:t>Truncate</a:t>
            </a:r>
            <a:r>
              <a:rPr lang="nl-BE" dirty="0"/>
              <a:t>	: Schrijven, maar de inhoud van de bestaande file wordt gewist</a:t>
            </a:r>
          </a:p>
          <a:p>
            <a:pPr lvl="2"/>
            <a:r>
              <a:rPr lang="nl-BE" dirty="0" err="1"/>
              <a:t>CreateNew</a:t>
            </a:r>
            <a:r>
              <a:rPr lang="nl-BE" dirty="0"/>
              <a:t>	: Maakt een nieuwe file als die nog niet bestaat. (anders </a:t>
            </a:r>
            <a:r>
              <a:rPr lang="nl-BE" dirty="0" err="1"/>
              <a:t>exception</a:t>
            </a:r>
            <a:r>
              <a:rPr lang="nl-BE" dirty="0"/>
              <a:t>)</a:t>
            </a:r>
          </a:p>
          <a:p>
            <a:pPr lvl="2"/>
            <a:r>
              <a:rPr lang="nl-BE" dirty="0" err="1"/>
              <a:t>Create</a:t>
            </a:r>
            <a:r>
              <a:rPr lang="nl-BE" dirty="0"/>
              <a:t>		: Als de file al bestaat wordt de inhoud gewist, anders aangemaakt</a:t>
            </a:r>
          </a:p>
          <a:p>
            <a:pPr lvl="2"/>
            <a:r>
              <a:rPr lang="nl-BE" dirty="0" err="1"/>
              <a:t>OpenOrCreate</a:t>
            </a:r>
            <a:r>
              <a:rPr lang="nl-BE" dirty="0"/>
              <a:t>	: Als de file bestaat wordt die geopend, anders aangemaakt</a:t>
            </a:r>
          </a:p>
          <a:p>
            <a:pPr lvl="2"/>
            <a:r>
              <a:rPr lang="nl-BE" dirty="0"/>
              <a:t>Append	: De file wordt aangemaakt om inhoud achteraan toe te voegen</a:t>
            </a:r>
          </a:p>
          <a:p>
            <a:pPr lvl="2"/>
            <a:endParaRPr lang="nl-BE" dirty="0"/>
          </a:p>
        </p:txBody>
      </p:sp>
    </p:spTree>
    <p:extLst>
      <p:ext uri="{BB962C8B-B14F-4D97-AF65-F5344CB8AC3E}">
        <p14:creationId xmlns:p14="http://schemas.microsoft.com/office/powerpoint/2010/main" val="2391240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90090"/>
            <a:ext cx="10515600" cy="601333"/>
          </a:xfrm>
        </p:spPr>
        <p:txBody>
          <a:bodyPr>
            <a:normAutofit fontScale="90000"/>
          </a:bodyPr>
          <a:lstStyle/>
          <a:p>
            <a:r>
              <a:rPr lang="nl-BE" dirty="0" err="1"/>
              <a:t>FileStream</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413702"/>
            <a:ext cx="10515600" cy="5444298"/>
          </a:xfrm>
        </p:spPr>
        <p:txBody>
          <a:bodyPr>
            <a:normAutofit/>
          </a:bodyPr>
          <a:lstStyle/>
          <a:p>
            <a:r>
              <a:rPr lang="nl-BE" dirty="0"/>
              <a:t>Openen met een statische File functie:</a:t>
            </a:r>
          </a:p>
          <a:p>
            <a:pPr lvl="2"/>
            <a:r>
              <a:rPr lang="nl-BE" dirty="0" err="1"/>
              <a:t>File.OpenRead</a:t>
            </a:r>
            <a:r>
              <a:rPr lang="nl-BE" dirty="0"/>
              <a:t>(&lt;</a:t>
            </a:r>
            <a:r>
              <a:rPr lang="nl-BE" dirty="0" err="1"/>
              <a:t>path</a:t>
            </a:r>
            <a:r>
              <a:rPr lang="nl-BE" dirty="0"/>
              <a:t>&gt;)</a:t>
            </a:r>
          </a:p>
          <a:p>
            <a:pPr lvl="2"/>
            <a:r>
              <a:rPr lang="nl-BE" dirty="0" err="1"/>
              <a:t>File.OpenWrite</a:t>
            </a:r>
            <a:r>
              <a:rPr lang="nl-BE" dirty="0"/>
              <a:t>(&lt;</a:t>
            </a:r>
            <a:r>
              <a:rPr lang="nl-BE" dirty="0" err="1"/>
              <a:t>path</a:t>
            </a:r>
            <a:r>
              <a:rPr lang="nl-BE" dirty="0"/>
              <a:t>&gt;)</a:t>
            </a:r>
          </a:p>
          <a:p>
            <a:pPr lvl="2"/>
            <a:r>
              <a:rPr lang="nl-BE" dirty="0" err="1"/>
              <a:t>File.Create</a:t>
            </a:r>
            <a:r>
              <a:rPr lang="nl-BE" dirty="0"/>
              <a:t>(&lt;</a:t>
            </a:r>
            <a:r>
              <a:rPr lang="nl-BE" dirty="0" err="1"/>
              <a:t>path</a:t>
            </a:r>
            <a:r>
              <a:rPr lang="nl-BE" dirty="0"/>
              <a:t>&gt;) -&gt; Creëert een nieuwe file met </a:t>
            </a:r>
            <a:r>
              <a:rPr lang="nl-BE" dirty="0" err="1"/>
              <a:t>read</a:t>
            </a:r>
            <a:r>
              <a:rPr lang="nl-BE" dirty="0"/>
              <a:t>/</a:t>
            </a:r>
            <a:r>
              <a:rPr lang="nl-BE" dirty="0" err="1"/>
              <a:t>write</a:t>
            </a:r>
            <a:r>
              <a:rPr lang="nl-BE" dirty="0"/>
              <a:t> toegang</a:t>
            </a:r>
          </a:p>
          <a:p>
            <a:pPr lvl="2"/>
            <a:endParaRPr lang="nl-BE" dirty="0"/>
          </a:p>
          <a:p>
            <a:r>
              <a:rPr lang="nl-BE" dirty="0"/>
              <a:t>Met de </a:t>
            </a:r>
            <a:r>
              <a:rPr lang="nl-BE" dirty="0" err="1"/>
              <a:t>FileShare</a:t>
            </a:r>
            <a:r>
              <a:rPr lang="nl-BE" dirty="0"/>
              <a:t> </a:t>
            </a:r>
            <a:r>
              <a:rPr lang="nl-BE" dirty="0" err="1"/>
              <a:t>enum</a:t>
            </a:r>
            <a:r>
              <a:rPr lang="nl-BE" dirty="0"/>
              <a:t> is het mogelijk om externe toegang te verlenen op de door ons geopende bestanden.</a:t>
            </a:r>
          </a:p>
          <a:p>
            <a:pPr lvl="1"/>
            <a:r>
              <a:rPr lang="nl-BE" dirty="0"/>
              <a:t>Opties: None, Read, </a:t>
            </a:r>
            <a:r>
              <a:rPr lang="nl-BE" dirty="0" err="1"/>
              <a:t>ReadWrite</a:t>
            </a:r>
            <a:r>
              <a:rPr lang="nl-BE" dirty="0"/>
              <a:t>, Write</a:t>
            </a:r>
          </a:p>
          <a:p>
            <a:pPr lvl="1"/>
            <a:r>
              <a:rPr lang="nl-BE" dirty="0"/>
              <a:t>Dit kan vooral handig zijn bij het schrijven van log bestanden of externe bestanden toe te laten om informatie te halen uit langdurig geopende bestanden.</a:t>
            </a:r>
          </a:p>
          <a:p>
            <a:pPr lvl="1"/>
            <a:endParaRPr lang="nl-BE" dirty="0"/>
          </a:p>
          <a:p>
            <a:pPr lvl="2"/>
            <a:endParaRPr lang="nl-BE" dirty="0"/>
          </a:p>
          <a:p>
            <a:pPr lvl="2"/>
            <a:endParaRPr lang="nl-BE" dirty="0"/>
          </a:p>
          <a:p>
            <a:pPr lvl="1"/>
            <a:endParaRPr lang="nl-BE" dirty="0"/>
          </a:p>
        </p:txBody>
      </p:sp>
    </p:spTree>
    <p:extLst>
      <p:ext uri="{BB962C8B-B14F-4D97-AF65-F5344CB8AC3E}">
        <p14:creationId xmlns:p14="http://schemas.microsoft.com/office/powerpoint/2010/main" val="2333649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84880"/>
            <a:ext cx="10515600" cy="584241"/>
          </a:xfrm>
        </p:spPr>
        <p:txBody>
          <a:bodyPr>
            <a:normAutofit fontScale="90000"/>
          </a:bodyPr>
          <a:lstStyle/>
          <a:p>
            <a:r>
              <a:rPr lang="nl-BE" dirty="0" err="1"/>
              <a:t>MemoryStream</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70019" y="854580"/>
            <a:ext cx="11502639" cy="5818540"/>
          </a:xfrm>
        </p:spPr>
        <p:txBody>
          <a:bodyPr>
            <a:normAutofit lnSpcReduction="10000"/>
          </a:bodyPr>
          <a:lstStyle/>
          <a:p>
            <a:r>
              <a:rPr lang="nl-BE" dirty="0"/>
              <a:t>Een stream die volledig in het geheugen werkt.</a:t>
            </a:r>
          </a:p>
          <a:p>
            <a:r>
              <a:rPr lang="nl-BE" dirty="0"/>
              <a:t>Onderliggend wordt een array gebruikt, daarom is de stream niet echt efficiënt om als variabele datasource te gebruiken.</a:t>
            </a:r>
          </a:p>
          <a:p>
            <a:r>
              <a:rPr lang="nl-BE" dirty="0"/>
              <a:t>We kunnen wel de inhoud van een andere stream volledig kopiëren in een </a:t>
            </a:r>
            <a:r>
              <a:rPr lang="nl-BE" dirty="0" err="1"/>
              <a:t>MemoryStream</a:t>
            </a:r>
            <a:r>
              <a:rPr lang="nl-BE" dirty="0"/>
              <a:t>:</a:t>
            </a:r>
            <a:endParaRPr lang="nl-BE" sz="1600" dirty="0"/>
          </a:p>
          <a:p>
            <a:pPr marL="457200" lvl="1" indent="0">
              <a:buNone/>
            </a:pPr>
            <a:r>
              <a:rPr lang="en-US" sz="1600" dirty="0" err="1">
                <a:solidFill>
                  <a:srgbClr val="319089"/>
                </a:solidFill>
                <a:latin typeface="Consolas" panose="020B0609020204030204" pitchFamily="49" charset="0"/>
              </a:rPr>
              <a:t>MemoryStream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memStream</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319089"/>
                </a:solidFill>
                <a:latin typeface="Consolas" panose="020B0609020204030204" pitchFamily="49" charset="0"/>
              </a:rPr>
              <a:t>MemoryStream</a:t>
            </a:r>
            <a:r>
              <a:rPr lang="en-US" sz="1600" dirty="0">
                <a:solidFill>
                  <a:srgbClr val="000000"/>
                </a:solidFill>
                <a:latin typeface="Consolas" panose="020B0609020204030204" pitchFamily="49" charset="0"/>
              </a:rPr>
              <a:t>();</a:t>
            </a:r>
          </a:p>
          <a:p>
            <a:pPr marL="457200" lvl="1" indent="0">
              <a:buNone/>
            </a:pPr>
            <a:r>
              <a:rPr lang="en-US" sz="1600" dirty="0" err="1">
                <a:solidFill>
                  <a:srgbClr val="319089"/>
                </a:solidFill>
                <a:latin typeface="Consolas" panose="020B0609020204030204" pitchFamily="49" charset="0"/>
              </a:rPr>
              <a:t>FileStream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fileStrm</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319089"/>
                </a:solidFill>
                <a:latin typeface="Consolas" panose="020B0609020204030204" pitchFamily="49" charset="0"/>
              </a:rPr>
              <a:t>FileStream</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"Data.</a:t>
            </a:r>
            <a:r>
              <a:rPr lang="en-US" sz="1600" dirty="0" err="1">
                <a:solidFill>
                  <a:srgbClr val="A31515"/>
                </a:solidFill>
                <a:latin typeface="Consolas" panose="020B0609020204030204" pitchFamily="49" charset="0"/>
              </a:rPr>
              <a:t>dat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r>
              <a:rPr lang="en-US" sz="1600" dirty="0" err="1">
                <a:solidFill>
                  <a:srgbClr val="008000"/>
                </a:solidFill>
                <a:latin typeface="Consolas" panose="020B0609020204030204" pitchFamily="49" charset="0"/>
              </a:rPr>
              <a:t>FileMode</a:t>
            </a:r>
            <a:r>
              <a:rPr lang="en-US" sz="1600" dirty="0" err="1">
                <a:solidFill>
                  <a:srgbClr val="000000"/>
                </a:solidFill>
                <a:latin typeface="Consolas" panose="020B0609020204030204" pitchFamily="49" charset="0"/>
              </a:rPr>
              <a:t>.Open,</a:t>
            </a:r>
            <a:r>
              <a:rPr lang="en-US" sz="1600" dirty="0" err="1">
                <a:solidFill>
                  <a:srgbClr val="008000"/>
                </a:solidFill>
                <a:latin typeface="Consolas" panose="020B0609020204030204" pitchFamily="49" charset="0"/>
              </a:rPr>
              <a:t>FileAccess</a:t>
            </a:r>
            <a:r>
              <a:rPr lang="en-US" sz="1600" dirty="0" err="1">
                <a:solidFill>
                  <a:srgbClr val="000000"/>
                </a:solidFill>
                <a:latin typeface="Consolas" panose="020B0609020204030204" pitchFamily="49" charset="0"/>
              </a:rPr>
              <a:t>.ReadWrite</a:t>
            </a:r>
            <a:r>
              <a:rPr lang="en-US" sz="1600" dirty="0">
                <a:solidFill>
                  <a:srgbClr val="000000"/>
                </a:solidFill>
                <a:latin typeface="Consolas" panose="020B0609020204030204" pitchFamily="49" charset="0"/>
              </a:rPr>
              <a:t>);</a:t>
            </a:r>
          </a:p>
          <a:p>
            <a:pPr marL="457200" lvl="1" indent="0">
              <a:buNone/>
            </a:pPr>
            <a:r>
              <a:rPr lang="en-US" sz="1600" dirty="0" err="1">
                <a:solidFill>
                  <a:srgbClr val="000000"/>
                </a:solidFill>
                <a:latin typeface="Consolas" panose="020B0609020204030204" pitchFamily="49" charset="0"/>
              </a:rPr>
              <a:t>fileStrm.CopyTo</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memStream</a:t>
            </a:r>
            <a:r>
              <a:rPr lang="en-US" sz="1600" dirty="0">
                <a:solidFill>
                  <a:srgbClr val="000000"/>
                </a:solidFill>
                <a:latin typeface="Consolas" panose="020B0609020204030204" pitchFamily="49" charset="0"/>
              </a:rPr>
              <a:t>);</a:t>
            </a:r>
          </a:p>
          <a:p>
            <a:r>
              <a:rPr lang="nl-BE" dirty="0">
                <a:solidFill>
                  <a:prstClr val="black"/>
                </a:solidFill>
              </a:rPr>
              <a:t>Om data uit een </a:t>
            </a:r>
            <a:r>
              <a:rPr lang="nl-BE" dirty="0" err="1">
                <a:solidFill>
                  <a:prstClr val="black"/>
                </a:solidFill>
              </a:rPr>
              <a:t>MemoryStream</a:t>
            </a:r>
            <a:r>
              <a:rPr lang="nl-BE" dirty="0">
                <a:solidFill>
                  <a:prstClr val="black"/>
                </a:solidFill>
              </a:rPr>
              <a:t> te krijgen kunnen we de functies </a:t>
            </a:r>
            <a:r>
              <a:rPr lang="nl-BE" dirty="0" err="1">
                <a:solidFill>
                  <a:prstClr val="black"/>
                </a:solidFill>
              </a:rPr>
              <a:t>GetBuffer</a:t>
            </a:r>
            <a:r>
              <a:rPr lang="nl-BE" dirty="0">
                <a:solidFill>
                  <a:prstClr val="black"/>
                </a:solidFill>
              </a:rPr>
              <a:t>() en </a:t>
            </a:r>
            <a:r>
              <a:rPr lang="nl-BE" dirty="0" err="1">
                <a:solidFill>
                  <a:prstClr val="black"/>
                </a:solidFill>
              </a:rPr>
              <a:t>ToArray</a:t>
            </a:r>
            <a:r>
              <a:rPr lang="nl-BE" dirty="0">
                <a:solidFill>
                  <a:prstClr val="black"/>
                </a:solidFill>
              </a:rPr>
              <a:t>() gebruiken.</a:t>
            </a:r>
          </a:p>
          <a:p>
            <a:pPr lvl="1"/>
            <a:r>
              <a:rPr lang="nl-BE" dirty="0" err="1"/>
              <a:t>GetBuffer</a:t>
            </a:r>
            <a:r>
              <a:rPr lang="nl-BE" dirty="0"/>
              <a:t>()	: Geeft de gebruikte byte array terug.</a:t>
            </a:r>
          </a:p>
          <a:p>
            <a:pPr lvl="3"/>
            <a:r>
              <a:rPr lang="nl-BE" dirty="0"/>
              <a:t>Opgepast! </a:t>
            </a:r>
            <a:r>
              <a:rPr lang="nl-BE" dirty="0" err="1"/>
              <a:t>MemoryStream</a:t>
            </a:r>
            <a:r>
              <a:rPr lang="nl-BE" dirty="0"/>
              <a:t> gaat ervan uit dat er steeds in het geheugen kan worden toegevoegd en maakt daarom zijn array groter dan de data. De teruggegeven byte array is daarom meestal groter dan de reëel gebruikte velden in die array.</a:t>
            </a:r>
          </a:p>
          <a:p>
            <a:pPr lvl="1"/>
            <a:r>
              <a:rPr lang="nl-BE" dirty="0" err="1"/>
              <a:t>ToArray</a:t>
            </a:r>
            <a:r>
              <a:rPr lang="nl-BE" dirty="0"/>
              <a:t>()		: De array met het exact aantal gebruikte items wordt teruggegeven</a:t>
            </a:r>
          </a:p>
          <a:p>
            <a:pPr lvl="3"/>
            <a:r>
              <a:rPr lang="nl-BE" dirty="0"/>
              <a:t>Omdat de oorspronkelijke array meestal groter is wordt er een nieuwe array aangemaakt en worden de bytes gekopieerd in de nieuwe array wat de </a:t>
            </a:r>
            <a:r>
              <a:rPr lang="nl-BE" dirty="0" err="1"/>
              <a:t>performantie</a:t>
            </a:r>
            <a:r>
              <a:rPr lang="nl-BE" dirty="0"/>
              <a:t> naar beneden haalt en meer geheugen vraagt</a:t>
            </a:r>
          </a:p>
          <a:p>
            <a:pPr marL="0" indent="0">
              <a:buNone/>
            </a:pPr>
            <a:endParaRPr lang="nl-BE" sz="1600" dirty="0"/>
          </a:p>
          <a:p>
            <a:endParaRPr lang="nl-BE" dirty="0"/>
          </a:p>
        </p:txBody>
      </p:sp>
    </p:spTree>
    <p:extLst>
      <p:ext uri="{BB962C8B-B14F-4D97-AF65-F5344CB8AC3E}">
        <p14:creationId xmlns:p14="http://schemas.microsoft.com/office/powerpoint/2010/main" val="2424282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Stream adapters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092117"/>
          </a:xfrm>
        </p:spPr>
        <p:txBody>
          <a:bodyPr>
            <a:normAutofit/>
          </a:bodyPr>
          <a:lstStyle/>
          <a:p>
            <a:r>
              <a:rPr lang="nl-BE" dirty="0"/>
              <a:t>Streams kunnen enkel bytes lezen en schrijven. Om het werken met andere types te vergemakkelijken kunnen we stream adapters gebruiken.</a:t>
            </a:r>
          </a:p>
          <a:p>
            <a:r>
              <a:rPr lang="nl-BE" dirty="0"/>
              <a:t>We kunnen stream adapters opdelen in</a:t>
            </a:r>
          </a:p>
          <a:p>
            <a:pPr lvl="1"/>
            <a:r>
              <a:rPr lang="nl-BE" b="1" dirty="0"/>
              <a:t>Tekst adapters </a:t>
            </a:r>
            <a:r>
              <a:rPr lang="nl-BE" dirty="0"/>
              <a:t>: 	</a:t>
            </a:r>
            <a:r>
              <a:rPr lang="nl-BE" dirty="0" err="1"/>
              <a:t>StreamReader</a:t>
            </a:r>
            <a:r>
              <a:rPr lang="nl-BE" dirty="0"/>
              <a:t>/</a:t>
            </a:r>
            <a:r>
              <a:rPr lang="nl-BE" dirty="0" err="1"/>
              <a:t>StreamWriter</a:t>
            </a:r>
            <a:r>
              <a:rPr lang="nl-BE" dirty="0"/>
              <a:t> en </a:t>
            </a:r>
            <a:r>
              <a:rPr lang="nl-BE" dirty="0" err="1"/>
              <a:t>StringReader</a:t>
            </a:r>
            <a:r>
              <a:rPr lang="nl-BE" dirty="0"/>
              <a:t>/</a:t>
            </a:r>
            <a:r>
              <a:rPr lang="nl-BE" dirty="0" err="1"/>
              <a:t>StringWriter</a:t>
            </a:r>
            <a:endParaRPr lang="nl-BE" dirty="0"/>
          </a:p>
          <a:p>
            <a:pPr lvl="1"/>
            <a:r>
              <a:rPr lang="nl-BE" b="1" dirty="0"/>
              <a:t>XML adapter</a:t>
            </a:r>
            <a:r>
              <a:rPr lang="nl-BE" dirty="0"/>
              <a:t>: 	</a:t>
            </a:r>
            <a:r>
              <a:rPr lang="nl-BE" dirty="0" err="1"/>
              <a:t>XmlReader</a:t>
            </a:r>
            <a:r>
              <a:rPr lang="nl-BE" dirty="0"/>
              <a:t> en </a:t>
            </a:r>
            <a:r>
              <a:rPr lang="nl-BE" dirty="0" err="1"/>
              <a:t>XmlWriter</a:t>
            </a:r>
            <a:endParaRPr lang="nl-BE" dirty="0"/>
          </a:p>
          <a:p>
            <a:pPr lvl="1"/>
            <a:r>
              <a:rPr lang="nl-BE" b="1" dirty="0"/>
              <a:t>Binary adapter</a:t>
            </a:r>
            <a:r>
              <a:rPr lang="nl-BE" dirty="0"/>
              <a:t>:	</a:t>
            </a:r>
            <a:r>
              <a:rPr lang="nl-BE" dirty="0" err="1"/>
              <a:t>BinaryReader</a:t>
            </a:r>
            <a:r>
              <a:rPr lang="nl-BE" dirty="0"/>
              <a:t> en </a:t>
            </a:r>
            <a:r>
              <a:rPr lang="nl-BE" dirty="0" err="1"/>
              <a:t>BinaryWriter</a:t>
            </a:r>
            <a:endParaRPr lang="nl-BE" dirty="0"/>
          </a:p>
          <a:p>
            <a:r>
              <a:rPr lang="nl-BE" dirty="0"/>
              <a:t>Om te kunnen werken moeten we aan de meeste adapters een stream toekennen:</a:t>
            </a:r>
          </a:p>
          <a:p>
            <a:pPr marL="914400" lvl="2" indent="0">
              <a:buNone/>
            </a:pPr>
            <a:r>
              <a:rPr lang="en-US" sz="1800" dirty="0" err="1">
                <a:solidFill>
                  <a:srgbClr val="2B91AF"/>
                </a:solidFill>
                <a:latin typeface="Consolas" panose="020B0609020204030204" pitchFamily="49" charset="0"/>
              </a:rPr>
              <a:t>MemoryStream</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myStream</a:t>
            </a:r>
            <a:r>
              <a:rPr lang="en-US" sz="1800" dirty="0">
                <a:solidFill>
                  <a:srgbClr val="000000"/>
                </a:solidFill>
                <a:latin typeface="Consolas" panose="020B0609020204030204" pitchFamily="49" charset="0"/>
              </a:rPr>
              <a:t> = </a:t>
            </a:r>
            <a:r>
              <a:rPr lang="en-US" sz="1800" dirty="0">
                <a:solidFill>
                  <a:srgbClr val="0000FF"/>
                </a:solidFill>
                <a:latin typeface="Consolas" panose="020B0609020204030204" pitchFamily="49" charset="0"/>
              </a:rPr>
              <a:t>new</a:t>
            </a: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MemoryStream</a:t>
            </a:r>
            <a:r>
              <a:rPr lang="en-US" sz="1800" dirty="0">
                <a:solidFill>
                  <a:srgbClr val="000000"/>
                </a:solidFill>
                <a:latin typeface="Consolas" panose="020B0609020204030204" pitchFamily="49" charset="0"/>
              </a:rPr>
              <a:t>();</a:t>
            </a:r>
          </a:p>
          <a:p>
            <a:pPr marL="914400" lvl="2" indent="0">
              <a:buNone/>
            </a:pPr>
            <a:r>
              <a:rPr lang="en-US" sz="1800" dirty="0" err="1">
                <a:solidFill>
                  <a:srgbClr val="2B91AF"/>
                </a:solidFill>
                <a:latin typeface="Consolas" panose="020B0609020204030204" pitchFamily="49" charset="0"/>
              </a:rPr>
              <a:t>BinaryReader</a:t>
            </a:r>
            <a:r>
              <a:rPr lang="en-US" sz="1800" dirty="0">
                <a:solidFill>
                  <a:srgbClr val="000000"/>
                </a:solidFill>
                <a:latin typeface="Consolas" panose="020B0609020204030204" pitchFamily="49" charset="0"/>
              </a:rPr>
              <a:t> reader = </a:t>
            </a:r>
            <a:r>
              <a:rPr lang="en-US" sz="1800" dirty="0">
                <a:solidFill>
                  <a:srgbClr val="0000FF"/>
                </a:solidFill>
                <a:latin typeface="Consolas" panose="020B0609020204030204" pitchFamily="49" charset="0"/>
              </a:rPr>
              <a:t>new</a:t>
            </a:r>
            <a:r>
              <a:rPr lang="en-US" sz="1800" dirty="0">
                <a:solidFill>
                  <a:srgbClr val="000000"/>
                </a:solidFill>
                <a:latin typeface="Consolas" panose="020B0609020204030204" pitchFamily="49" charset="0"/>
              </a:rPr>
              <a:t> </a:t>
            </a:r>
            <a:r>
              <a:rPr lang="en-US" sz="1800" dirty="0" err="1">
                <a:solidFill>
                  <a:srgbClr val="2B91AF"/>
                </a:solidFill>
                <a:latin typeface="Consolas" panose="020B0609020204030204" pitchFamily="49" charset="0"/>
              </a:rPr>
              <a:t>BinaryReader</a:t>
            </a:r>
            <a:r>
              <a:rPr lang="en-US" sz="1800" dirty="0">
                <a:solidFill>
                  <a:srgbClr val="000000"/>
                </a:solidFill>
                <a:latin typeface="Consolas" panose="020B0609020204030204" pitchFamily="49" charset="0"/>
              </a:rPr>
              <a:t>(</a:t>
            </a:r>
            <a:r>
              <a:rPr lang="en-US" sz="1800" dirty="0" err="1">
                <a:solidFill>
                  <a:srgbClr val="000000"/>
                </a:solidFill>
                <a:latin typeface="Consolas" panose="020B0609020204030204" pitchFamily="49" charset="0"/>
              </a:rPr>
              <a:t>myStream</a:t>
            </a:r>
            <a:r>
              <a:rPr lang="en-US" sz="1800" dirty="0">
                <a:solidFill>
                  <a:srgbClr val="000000"/>
                </a:solidFill>
                <a:latin typeface="Consolas" panose="020B0609020204030204" pitchFamily="49" charset="0"/>
              </a:rPr>
              <a:t>);</a:t>
            </a:r>
            <a:endParaRPr lang="nl-BE" sz="1800" dirty="0"/>
          </a:p>
          <a:p>
            <a:pPr lvl="1"/>
            <a:endParaRPr lang="nl-BE" dirty="0"/>
          </a:p>
        </p:txBody>
      </p:sp>
    </p:spTree>
    <p:extLst>
      <p:ext uri="{BB962C8B-B14F-4D97-AF65-F5344CB8AC3E}">
        <p14:creationId xmlns:p14="http://schemas.microsoft.com/office/powerpoint/2010/main" val="1138782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Tekst adapters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092117"/>
          </a:xfrm>
        </p:spPr>
        <p:txBody>
          <a:bodyPr>
            <a:normAutofit/>
          </a:bodyPr>
          <a:lstStyle/>
          <a:p>
            <a:r>
              <a:rPr lang="nl-BE" dirty="0"/>
              <a:t>Zowel </a:t>
            </a:r>
            <a:r>
              <a:rPr lang="nl-BE" dirty="0" err="1"/>
              <a:t>StreamReader</a:t>
            </a:r>
            <a:r>
              <a:rPr lang="nl-BE" dirty="0"/>
              <a:t>/Writer en </a:t>
            </a:r>
            <a:r>
              <a:rPr lang="nl-BE" dirty="0" err="1"/>
              <a:t>StringReader</a:t>
            </a:r>
            <a:r>
              <a:rPr lang="nl-BE" dirty="0"/>
              <a:t>/Writer zijn </a:t>
            </a:r>
            <a:r>
              <a:rPr lang="nl-BE" b="1" dirty="0"/>
              <a:t>overgeërfd</a:t>
            </a:r>
            <a:r>
              <a:rPr lang="nl-BE" dirty="0"/>
              <a:t> </a:t>
            </a:r>
            <a:r>
              <a:rPr lang="nl-BE" b="1" dirty="0"/>
              <a:t>van</a:t>
            </a:r>
            <a:r>
              <a:rPr lang="nl-BE" dirty="0"/>
              <a:t> de abstracte klasse </a:t>
            </a:r>
            <a:r>
              <a:rPr lang="nl-BE" b="1" dirty="0" err="1"/>
              <a:t>TextReader</a:t>
            </a:r>
            <a:r>
              <a:rPr lang="nl-BE" b="1" dirty="0"/>
              <a:t> &amp; </a:t>
            </a:r>
            <a:r>
              <a:rPr lang="nl-BE" b="1" dirty="0" err="1"/>
              <a:t>TextWriter</a:t>
            </a:r>
            <a:r>
              <a:rPr lang="nl-BE" b="1" dirty="0"/>
              <a:t>.</a:t>
            </a:r>
          </a:p>
          <a:p>
            <a:r>
              <a:rPr lang="nl-BE" dirty="0"/>
              <a:t>Beide klassen worden gebruikt om tekst in vorm van </a:t>
            </a:r>
            <a:r>
              <a:rPr lang="nl-BE" b="1" dirty="0"/>
              <a:t>karakters en strings te manipuleren.</a:t>
            </a:r>
          </a:p>
          <a:p>
            <a:r>
              <a:rPr lang="nl-BE" dirty="0"/>
              <a:t>Er is echter een fundamenteel verschil tussen beide adapters:</a:t>
            </a:r>
          </a:p>
          <a:p>
            <a:pPr lvl="1"/>
            <a:r>
              <a:rPr lang="nl-BE" b="1" dirty="0" err="1"/>
              <a:t>StreamReader</a:t>
            </a:r>
            <a:r>
              <a:rPr lang="nl-BE" b="1" dirty="0"/>
              <a:t> &amp; </a:t>
            </a:r>
            <a:r>
              <a:rPr lang="nl-BE" b="1" dirty="0" err="1"/>
              <a:t>StreamWriter</a:t>
            </a:r>
            <a:r>
              <a:rPr lang="nl-BE" b="1" dirty="0"/>
              <a:t> </a:t>
            </a:r>
            <a:r>
              <a:rPr lang="nl-BE" dirty="0"/>
              <a:t>:</a:t>
            </a:r>
          </a:p>
          <a:p>
            <a:pPr marL="914400" lvl="2" indent="0">
              <a:buNone/>
            </a:pPr>
            <a:r>
              <a:rPr lang="nl-BE" dirty="0"/>
              <a:t>Leest data van een </a:t>
            </a:r>
            <a:r>
              <a:rPr lang="nl-BE" b="1" dirty="0"/>
              <a:t>Stream</a:t>
            </a:r>
            <a:r>
              <a:rPr lang="nl-BE" dirty="0"/>
              <a:t> in bytes en </a:t>
            </a:r>
            <a:r>
              <a:rPr lang="nl-BE" b="1" dirty="0"/>
              <a:t>zet</a:t>
            </a:r>
            <a:r>
              <a:rPr lang="nl-BE" dirty="0"/>
              <a:t> de data </a:t>
            </a:r>
            <a:r>
              <a:rPr lang="nl-BE" b="1" dirty="0"/>
              <a:t>om</a:t>
            </a:r>
            <a:r>
              <a:rPr lang="nl-BE" dirty="0"/>
              <a:t> </a:t>
            </a:r>
            <a:r>
              <a:rPr lang="nl-BE" b="1" dirty="0"/>
              <a:t>in</a:t>
            </a:r>
            <a:r>
              <a:rPr lang="nl-BE" dirty="0"/>
              <a:t> karakters en </a:t>
            </a:r>
            <a:r>
              <a:rPr lang="nl-BE" b="1" dirty="0"/>
              <a:t>strings.</a:t>
            </a:r>
          </a:p>
          <a:p>
            <a:pPr lvl="1"/>
            <a:r>
              <a:rPr lang="nl-BE" b="1" dirty="0" err="1"/>
              <a:t>StringReader</a:t>
            </a:r>
            <a:r>
              <a:rPr lang="nl-BE" b="1" dirty="0"/>
              <a:t> &amp; </a:t>
            </a:r>
            <a:r>
              <a:rPr lang="nl-BE" b="1" dirty="0" err="1"/>
              <a:t>StringWriter</a:t>
            </a:r>
            <a:endParaRPr lang="nl-BE" b="1" dirty="0"/>
          </a:p>
          <a:p>
            <a:pPr marL="914400" lvl="2" indent="0">
              <a:buNone/>
            </a:pPr>
            <a:r>
              <a:rPr lang="nl-BE" dirty="0"/>
              <a:t>Dit zijn puur virtuele readers en </a:t>
            </a:r>
            <a:r>
              <a:rPr lang="nl-BE" dirty="0" err="1"/>
              <a:t>writers</a:t>
            </a:r>
            <a:r>
              <a:rPr lang="nl-BE" dirty="0"/>
              <a:t> </a:t>
            </a:r>
            <a:r>
              <a:rPr lang="nl-BE" b="1" dirty="0"/>
              <a:t>die in het geheugen </a:t>
            </a:r>
            <a:r>
              <a:rPr lang="nl-BE" dirty="0"/>
              <a:t>een string manipuleren met behulp van </a:t>
            </a:r>
            <a:r>
              <a:rPr lang="nl-BE" dirty="0" err="1"/>
              <a:t>StringBuilder</a:t>
            </a:r>
            <a:r>
              <a:rPr lang="nl-BE" dirty="0"/>
              <a:t>. Er komt </a:t>
            </a:r>
            <a:r>
              <a:rPr lang="nl-BE" b="1" dirty="0"/>
              <a:t>geen stream </a:t>
            </a:r>
            <a:r>
              <a:rPr lang="nl-BE" dirty="0"/>
              <a:t>bij te pas.</a:t>
            </a:r>
          </a:p>
          <a:p>
            <a:pPr marL="0" indent="0">
              <a:buNone/>
            </a:pPr>
            <a:endParaRPr lang="nl-BE" dirty="0"/>
          </a:p>
        </p:txBody>
      </p:sp>
    </p:spTree>
    <p:extLst>
      <p:ext uri="{BB962C8B-B14F-4D97-AF65-F5344CB8AC3E}">
        <p14:creationId xmlns:p14="http://schemas.microsoft.com/office/powerpoint/2010/main" val="1165987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Gebruik van </a:t>
            </a:r>
            <a:r>
              <a:rPr lang="nl-BE" dirty="0" err="1"/>
              <a:t>StreamReader</a:t>
            </a:r>
            <a:r>
              <a:rPr lang="nl-BE" dirty="0"/>
              <a:t> en </a:t>
            </a:r>
            <a:r>
              <a:rPr lang="nl-BE" dirty="0" err="1"/>
              <a:t>StreamWriter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67469" y="1375873"/>
            <a:ext cx="11647918" cy="4991370"/>
          </a:xfrm>
        </p:spPr>
        <p:txBody>
          <a:bodyPr>
            <a:normAutofit/>
          </a:bodyPr>
          <a:lstStyle/>
          <a:p>
            <a:r>
              <a:rPr lang="nl-BE" dirty="0"/>
              <a:t>We creëren een </a:t>
            </a:r>
            <a:r>
              <a:rPr lang="nl-BE" dirty="0" err="1"/>
              <a:t>StreamReader</a:t>
            </a:r>
            <a:r>
              <a:rPr lang="nl-BE" dirty="0"/>
              <a:t>/Writer door een bron Stream mee te geven</a:t>
            </a:r>
          </a:p>
          <a:p>
            <a:pPr marL="914400" lvl="2" indent="0">
              <a:buNone/>
            </a:pPr>
            <a:r>
              <a:rPr lang="en-US" sz="1600" dirty="0" err="1">
                <a:solidFill>
                  <a:srgbClr val="2B91AF"/>
                </a:solidFill>
                <a:latin typeface="Consolas" panose="020B0609020204030204" pitchFamily="49" charset="0"/>
              </a:rPr>
              <a:t>FileStream</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fileStrm</a:t>
            </a:r>
            <a:r>
              <a:rPr lang="en-US" sz="1600" dirty="0">
                <a:solidFill>
                  <a:srgbClr val="000000"/>
                </a:solidFill>
                <a:latin typeface="Consolas" panose="020B0609020204030204" pitchFamily="49" charset="0"/>
              </a:rPr>
              <a:t> = </a:t>
            </a:r>
            <a:r>
              <a:rPr lang="en-US" sz="1600" dirty="0" err="1">
                <a:solidFill>
                  <a:srgbClr val="2B91AF"/>
                </a:solidFill>
                <a:latin typeface="Consolas" panose="020B0609020204030204" pitchFamily="49" charset="0"/>
              </a:rPr>
              <a:t>File</a:t>
            </a:r>
            <a:r>
              <a:rPr lang="en-US" sz="1600" dirty="0" err="1">
                <a:solidFill>
                  <a:srgbClr val="000000"/>
                </a:solidFill>
                <a:latin typeface="Consolas" panose="020B0609020204030204" pitchFamily="49" charset="0"/>
              </a:rPr>
              <a:t>.Open</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"data.txt"</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FileMode</a:t>
            </a:r>
            <a:r>
              <a:rPr lang="en-US" sz="1600" dirty="0" err="1">
                <a:solidFill>
                  <a:srgbClr val="000000"/>
                </a:solidFill>
                <a:latin typeface="Consolas" panose="020B0609020204030204" pitchFamily="49" charset="0"/>
              </a:rPr>
              <a:t>.Open,</a:t>
            </a:r>
            <a:r>
              <a:rPr lang="en-US" sz="1600" dirty="0" err="1">
                <a:solidFill>
                  <a:srgbClr val="2B91AF"/>
                </a:solidFill>
                <a:latin typeface="Consolas" panose="020B0609020204030204" pitchFamily="49" charset="0"/>
              </a:rPr>
              <a:t>FileAccess</a:t>
            </a:r>
            <a:r>
              <a:rPr lang="en-US" sz="1600" dirty="0" err="1">
                <a:solidFill>
                  <a:srgbClr val="000000"/>
                </a:solidFill>
                <a:latin typeface="Consolas" panose="020B0609020204030204" pitchFamily="49" charset="0"/>
              </a:rPr>
              <a:t>.ReadWrite</a:t>
            </a:r>
            <a:r>
              <a:rPr lang="en-US" sz="1600" dirty="0">
                <a:solidFill>
                  <a:srgbClr val="000000"/>
                </a:solidFill>
                <a:latin typeface="Consolas" panose="020B0609020204030204" pitchFamily="49" charset="0"/>
              </a:rPr>
              <a:t>);</a:t>
            </a:r>
          </a:p>
          <a:p>
            <a:pPr marL="914400" lvl="2" indent="0">
              <a:buNone/>
            </a:pPr>
            <a:r>
              <a:rPr lang="en-US" sz="1600" dirty="0" err="1">
                <a:solidFill>
                  <a:srgbClr val="2B91AF"/>
                </a:solidFill>
                <a:latin typeface="Consolas" panose="020B0609020204030204" pitchFamily="49" charset="0"/>
              </a:rPr>
              <a:t>StreamReader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sr</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StreamReader</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fileStrm</a:t>
            </a:r>
            <a:r>
              <a:rPr lang="en-US" sz="1600" dirty="0">
                <a:solidFill>
                  <a:srgbClr val="000000"/>
                </a:solidFill>
                <a:latin typeface="Consolas" panose="020B0609020204030204" pitchFamily="49" charset="0"/>
              </a:rPr>
              <a:t>);</a:t>
            </a:r>
          </a:p>
          <a:p>
            <a:pPr marL="914400" lvl="2" indent="0">
              <a:buNone/>
            </a:pPr>
            <a:r>
              <a:rPr lang="en-US" sz="1600" dirty="0" err="1">
                <a:solidFill>
                  <a:srgbClr val="2B91AF"/>
                </a:solidFill>
                <a:latin typeface="Consolas" panose="020B0609020204030204" pitchFamily="49" charset="0"/>
              </a:rPr>
              <a:t>StreamWriter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sw</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StreamWriter</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fileStrm</a:t>
            </a:r>
            <a:r>
              <a:rPr lang="en-US" sz="1600" dirty="0">
                <a:solidFill>
                  <a:srgbClr val="000000"/>
                </a:solidFill>
                <a:latin typeface="Consolas" panose="020B0609020204030204" pitchFamily="49" charset="0"/>
              </a:rPr>
              <a:t>);</a:t>
            </a:r>
            <a:endParaRPr lang="nl-BE" sz="1600" dirty="0"/>
          </a:p>
          <a:p>
            <a:r>
              <a:rPr lang="nl-BE" dirty="0"/>
              <a:t>We kunnen een </a:t>
            </a:r>
            <a:r>
              <a:rPr lang="nl-BE" dirty="0" err="1"/>
              <a:t>StreamReader</a:t>
            </a:r>
            <a:r>
              <a:rPr lang="nl-BE" dirty="0"/>
              <a:t> / Writer ook onmiddellijk openen met </a:t>
            </a:r>
          </a:p>
          <a:p>
            <a:pPr lvl="1"/>
            <a:r>
              <a:rPr lang="nl-BE" dirty="0" err="1"/>
              <a:t>File.OpenText</a:t>
            </a:r>
            <a:r>
              <a:rPr lang="nl-BE" dirty="0"/>
              <a:t>(…)	Opent een </a:t>
            </a:r>
            <a:r>
              <a:rPr lang="nl-BE" dirty="0" err="1"/>
              <a:t>FileStream</a:t>
            </a:r>
            <a:r>
              <a:rPr lang="nl-BE" dirty="0"/>
              <a:t> in </a:t>
            </a:r>
            <a:r>
              <a:rPr lang="nl-BE" dirty="0" err="1"/>
              <a:t>read</a:t>
            </a:r>
            <a:r>
              <a:rPr lang="nl-BE" dirty="0"/>
              <a:t> mode en een </a:t>
            </a:r>
            <a:r>
              <a:rPr lang="nl-BE" dirty="0" err="1"/>
              <a:t>StreamReader</a:t>
            </a:r>
            <a:endParaRPr lang="nl-BE" dirty="0"/>
          </a:p>
          <a:p>
            <a:pPr marL="914400" lvl="2" indent="0">
              <a:buNone/>
            </a:pPr>
            <a:r>
              <a:rPr lang="en-US" sz="1600" dirty="0" err="1">
                <a:solidFill>
                  <a:srgbClr val="2B91AF"/>
                </a:solidFill>
                <a:latin typeface="Consolas" panose="020B0609020204030204" pitchFamily="49" charset="0"/>
              </a:rPr>
              <a:t>StreamReader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sr</a:t>
            </a:r>
            <a:r>
              <a:rPr lang="en-US" sz="1600" dirty="0">
                <a:solidFill>
                  <a:srgbClr val="000000"/>
                </a:solidFill>
                <a:latin typeface="Consolas" panose="020B0609020204030204" pitchFamily="49" charset="0"/>
              </a:rPr>
              <a:t> = </a:t>
            </a:r>
            <a:r>
              <a:rPr lang="en-US" sz="1600" dirty="0" err="1">
                <a:solidFill>
                  <a:srgbClr val="2B91AF"/>
                </a:solidFill>
                <a:latin typeface="Consolas" panose="020B0609020204030204" pitchFamily="49" charset="0"/>
              </a:rPr>
              <a:t>File</a:t>
            </a:r>
            <a:r>
              <a:rPr lang="en-US" sz="1600" dirty="0" err="1">
                <a:solidFill>
                  <a:srgbClr val="000000"/>
                </a:solidFill>
                <a:latin typeface="Consolas" panose="020B0609020204030204" pitchFamily="49" charset="0"/>
              </a:rPr>
              <a:t>.OpenText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"data.txt"</a:t>
            </a:r>
            <a:r>
              <a:rPr lang="en-US" sz="1600" dirty="0">
                <a:solidFill>
                  <a:srgbClr val="000000"/>
                </a:solidFill>
                <a:latin typeface="Consolas" panose="020B0609020204030204" pitchFamily="49" charset="0"/>
              </a:rPr>
              <a:t>);</a:t>
            </a:r>
            <a:endParaRPr lang="nl-BE" dirty="0"/>
          </a:p>
          <a:p>
            <a:pPr lvl="1"/>
            <a:r>
              <a:rPr lang="nl-BE" dirty="0" err="1"/>
              <a:t>File.AppendText</a:t>
            </a:r>
            <a:r>
              <a:rPr lang="nl-BE" dirty="0"/>
              <a:t>(..)	Opent een </a:t>
            </a:r>
            <a:r>
              <a:rPr lang="nl-BE" dirty="0" err="1"/>
              <a:t>FileStream</a:t>
            </a:r>
            <a:r>
              <a:rPr lang="nl-BE" dirty="0"/>
              <a:t> in </a:t>
            </a:r>
            <a:r>
              <a:rPr lang="nl-BE" dirty="0" err="1"/>
              <a:t>write</a:t>
            </a:r>
            <a:r>
              <a:rPr lang="nl-BE" dirty="0"/>
              <a:t> mode en een </a:t>
            </a:r>
            <a:r>
              <a:rPr lang="nl-BE" dirty="0" err="1"/>
              <a:t>StreamWriter</a:t>
            </a:r>
            <a:endParaRPr lang="nl-BE" dirty="0"/>
          </a:p>
          <a:p>
            <a:pPr marL="457200" lvl="1" indent="0">
              <a:buNone/>
            </a:pPr>
            <a:r>
              <a:rPr lang="nl-BE" dirty="0"/>
              <a:t>				Indien de file niet bestaat wordt de file aangemaakt</a:t>
            </a:r>
          </a:p>
          <a:p>
            <a:pPr marL="914400" lvl="2" indent="0">
              <a:buNone/>
            </a:pPr>
            <a:r>
              <a:rPr lang="en-US" sz="1600" dirty="0" err="1">
                <a:solidFill>
                  <a:srgbClr val="2B91AF"/>
                </a:solidFill>
                <a:latin typeface="Consolas" panose="020B0609020204030204" pitchFamily="49" charset="0"/>
              </a:rPr>
              <a:t>StreamWriter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sw</a:t>
            </a:r>
            <a:r>
              <a:rPr lang="en-US" sz="1600" dirty="0">
                <a:solidFill>
                  <a:srgbClr val="000000"/>
                </a:solidFill>
                <a:latin typeface="Consolas" panose="020B0609020204030204" pitchFamily="49" charset="0"/>
              </a:rPr>
              <a:t> = </a:t>
            </a:r>
            <a:r>
              <a:rPr lang="en-US" sz="1600" dirty="0" err="1">
                <a:solidFill>
                  <a:srgbClr val="2B91AF"/>
                </a:solidFill>
                <a:latin typeface="Consolas" panose="020B0609020204030204" pitchFamily="49" charset="0"/>
              </a:rPr>
              <a:t>File</a:t>
            </a:r>
            <a:r>
              <a:rPr lang="en-US" sz="1600" dirty="0" err="1">
                <a:solidFill>
                  <a:srgbClr val="000000"/>
                </a:solidFill>
                <a:latin typeface="Consolas" panose="020B0609020204030204" pitchFamily="49" charset="0"/>
              </a:rPr>
              <a:t>.AppendText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"data.txt"</a:t>
            </a:r>
            <a:r>
              <a:rPr lang="en-US" sz="1600" dirty="0">
                <a:solidFill>
                  <a:srgbClr val="000000"/>
                </a:solidFill>
                <a:latin typeface="Consolas" panose="020B0609020204030204" pitchFamily="49" charset="0"/>
              </a:rPr>
              <a:t>);</a:t>
            </a:r>
            <a:endParaRPr lang="nl-BE" sz="1600" dirty="0"/>
          </a:p>
          <a:p>
            <a:pPr lvl="1"/>
            <a:r>
              <a:rPr lang="nl-BE" dirty="0" err="1"/>
              <a:t>File.CreateText</a:t>
            </a:r>
            <a:r>
              <a:rPr lang="nl-BE" dirty="0"/>
              <a:t>(..)	Opent een </a:t>
            </a:r>
            <a:r>
              <a:rPr lang="nl-BE" dirty="0" err="1"/>
              <a:t>FileStream</a:t>
            </a:r>
            <a:r>
              <a:rPr lang="nl-BE" dirty="0"/>
              <a:t> met </a:t>
            </a:r>
            <a:r>
              <a:rPr lang="nl-BE" dirty="0" err="1"/>
              <a:t>Create</a:t>
            </a:r>
            <a:r>
              <a:rPr lang="nl-BE" dirty="0"/>
              <a:t> mode en een </a:t>
            </a:r>
            <a:r>
              <a:rPr lang="nl-BE" dirty="0" err="1"/>
              <a:t>StreamWriter</a:t>
            </a:r>
            <a:endParaRPr lang="nl-BE" dirty="0"/>
          </a:p>
          <a:p>
            <a:pPr marL="914400" lvl="2" indent="0">
              <a:buNone/>
            </a:pPr>
            <a:r>
              <a:rPr lang="en-US" sz="1600" dirty="0" err="1">
                <a:solidFill>
                  <a:srgbClr val="2B91AF"/>
                </a:solidFill>
                <a:latin typeface="Consolas" panose="020B0609020204030204" pitchFamily="49" charset="0"/>
              </a:rPr>
              <a:t>StreamWriter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sw</a:t>
            </a:r>
            <a:r>
              <a:rPr lang="en-US" sz="1600" dirty="0">
                <a:solidFill>
                  <a:srgbClr val="000000"/>
                </a:solidFill>
                <a:latin typeface="Consolas" panose="020B0609020204030204" pitchFamily="49" charset="0"/>
              </a:rPr>
              <a:t> = </a:t>
            </a:r>
            <a:r>
              <a:rPr lang="en-US" sz="1600" dirty="0" err="1">
                <a:solidFill>
                  <a:srgbClr val="2B91AF"/>
                </a:solidFill>
                <a:latin typeface="Consolas" panose="020B0609020204030204" pitchFamily="49" charset="0"/>
              </a:rPr>
              <a:t>File</a:t>
            </a:r>
            <a:r>
              <a:rPr lang="en-US" sz="1600" dirty="0" err="1">
                <a:solidFill>
                  <a:srgbClr val="000000"/>
                </a:solidFill>
                <a:latin typeface="Consolas" panose="020B0609020204030204" pitchFamily="49" charset="0"/>
              </a:rPr>
              <a:t>.CreateText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"data.txt"</a:t>
            </a:r>
            <a:r>
              <a:rPr lang="en-US" sz="1600" dirty="0">
                <a:solidFill>
                  <a:srgbClr val="000000"/>
                </a:solidFill>
                <a:latin typeface="Consolas" panose="020B0609020204030204" pitchFamily="49" charset="0"/>
              </a:rPr>
              <a:t>);</a:t>
            </a:r>
            <a:endParaRPr lang="nl-BE" sz="1600" dirty="0"/>
          </a:p>
          <a:p>
            <a:pPr lvl="1"/>
            <a:endParaRPr lang="nl-BE" dirty="0"/>
          </a:p>
          <a:p>
            <a:pPr marL="0" indent="0">
              <a:buNone/>
            </a:pPr>
            <a:endParaRPr lang="nl-BE" dirty="0"/>
          </a:p>
        </p:txBody>
      </p:sp>
    </p:spTree>
    <p:extLst>
      <p:ext uri="{BB962C8B-B14F-4D97-AF65-F5344CB8AC3E}">
        <p14:creationId xmlns:p14="http://schemas.microsoft.com/office/powerpoint/2010/main" val="319643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96368" y="227609"/>
            <a:ext cx="10515600" cy="794204"/>
          </a:xfrm>
        </p:spPr>
        <p:txBody>
          <a:bodyPr/>
          <a:lstStyle/>
          <a:p>
            <a:r>
              <a:rPr lang="nl-BE" dirty="0"/>
              <a:t>Gebruik van </a:t>
            </a:r>
            <a:r>
              <a:rPr lang="nl-BE" dirty="0" err="1"/>
              <a:t>StreamReader</a:t>
            </a:r>
            <a:r>
              <a:rPr lang="nl-BE" dirty="0"/>
              <a:t> en </a:t>
            </a:r>
            <a:r>
              <a:rPr lang="nl-BE" dirty="0" err="1"/>
              <a:t>StreamWriter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67469" y="1021813"/>
            <a:ext cx="11647918" cy="5507173"/>
          </a:xfrm>
        </p:spPr>
        <p:txBody>
          <a:bodyPr>
            <a:normAutofit/>
          </a:bodyPr>
          <a:lstStyle/>
          <a:p>
            <a:r>
              <a:rPr lang="nl-BE" dirty="0"/>
              <a:t>Data lezen door:</a:t>
            </a:r>
          </a:p>
          <a:p>
            <a:pPr lvl="1"/>
            <a:r>
              <a:rPr lang="nl-BE" dirty="0"/>
              <a:t>Read():		Leest een enkel karakter en </a:t>
            </a:r>
            <a:r>
              <a:rPr lang="nl-BE" b="1" dirty="0"/>
              <a:t>verhoogt</a:t>
            </a:r>
            <a:r>
              <a:rPr lang="nl-BE" dirty="0"/>
              <a:t> de huidige </a:t>
            </a:r>
            <a:r>
              <a:rPr lang="nl-BE" b="1" dirty="0"/>
              <a:t>positie</a:t>
            </a:r>
          </a:p>
          <a:p>
            <a:pPr lvl="1"/>
            <a:r>
              <a:rPr lang="nl-BE" dirty="0" err="1"/>
              <a:t>ReadBlock</a:t>
            </a:r>
            <a:r>
              <a:rPr lang="nl-BE" dirty="0"/>
              <a:t>()	Leest een array van karakters</a:t>
            </a:r>
          </a:p>
          <a:p>
            <a:pPr lvl="1"/>
            <a:r>
              <a:rPr lang="nl-BE" dirty="0" err="1"/>
              <a:t>ReadLine</a:t>
            </a:r>
            <a:r>
              <a:rPr lang="nl-BE" dirty="0"/>
              <a:t>()	Leest een lijn  (enkel wanneer “\r\n” is gebruikt)</a:t>
            </a:r>
          </a:p>
          <a:p>
            <a:pPr lvl="1"/>
            <a:r>
              <a:rPr lang="nl-BE" dirty="0" err="1"/>
              <a:t>ReadToEnd</a:t>
            </a:r>
            <a:r>
              <a:rPr lang="nl-BE" dirty="0"/>
              <a:t>()	Leest de inhoud vanaf de huidig positie tot het einde van de stream</a:t>
            </a:r>
          </a:p>
          <a:p>
            <a:pPr lvl="1"/>
            <a:r>
              <a:rPr lang="nl-BE" dirty="0"/>
              <a:t>Peek()		Leest een enkel karakter maar </a:t>
            </a:r>
            <a:r>
              <a:rPr lang="nl-BE" b="1" dirty="0"/>
              <a:t>zonder</a:t>
            </a:r>
            <a:r>
              <a:rPr lang="nl-BE" dirty="0"/>
              <a:t> de positie te wijzigen</a:t>
            </a:r>
          </a:p>
          <a:p>
            <a:r>
              <a:rPr lang="nl-BE" dirty="0"/>
              <a:t>Omdat de </a:t>
            </a:r>
            <a:r>
              <a:rPr lang="nl-BE" dirty="0" err="1"/>
              <a:t>StreamReader</a:t>
            </a:r>
            <a:r>
              <a:rPr lang="nl-BE" dirty="0"/>
              <a:t>/Writer de onderliggende stream bytes omzet naar tekst moet een </a:t>
            </a:r>
            <a:r>
              <a:rPr lang="nl-BE" dirty="0" err="1"/>
              <a:t>Encoding</a:t>
            </a:r>
            <a:r>
              <a:rPr lang="nl-BE" dirty="0"/>
              <a:t> gebruikt worden. Standaard is dit de </a:t>
            </a:r>
            <a:r>
              <a:rPr lang="nl-BE" b="1" dirty="0"/>
              <a:t>UTF-8</a:t>
            </a:r>
            <a:r>
              <a:rPr lang="nl-BE" dirty="0"/>
              <a:t> </a:t>
            </a:r>
            <a:r>
              <a:rPr lang="nl-BE" dirty="0" err="1"/>
              <a:t>encoding</a:t>
            </a:r>
            <a:r>
              <a:rPr lang="nl-BE" dirty="0"/>
              <a:t> maar we kunnen dit veranderen naar een andere </a:t>
            </a:r>
            <a:r>
              <a:rPr lang="nl-BE" dirty="0" err="1"/>
              <a:t>encoding</a:t>
            </a:r>
            <a:r>
              <a:rPr lang="nl-BE" dirty="0"/>
              <a:t> in de </a:t>
            </a:r>
            <a:r>
              <a:rPr lang="nl-BE" dirty="0" err="1"/>
              <a:t>constructor</a:t>
            </a:r>
            <a:r>
              <a:rPr lang="nl-BE" dirty="0"/>
              <a:t>.</a:t>
            </a:r>
          </a:p>
          <a:p>
            <a:r>
              <a:rPr lang="nl-BE" b="1" dirty="0"/>
              <a:t>Close</a:t>
            </a:r>
            <a:r>
              <a:rPr lang="nl-BE" dirty="0"/>
              <a:t>() </a:t>
            </a:r>
            <a:r>
              <a:rPr lang="nl-BE" b="1" dirty="0"/>
              <a:t>sluit</a:t>
            </a:r>
            <a:r>
              <a:rPr lang="nl-BE" dirty="0"/>
              <a:t> niet alleen de </a:t>
            </a:r>
            <a:r>
              <a:rPr lang="nl-BE" b="1" dirty="0"/>
              <a:t>reader</a:t>
            </a:r>
            <a:r>
              <a:rPr lang="nl-BE" dirty="0"/>
              <a:t> en de </a:t>
            </a:r>
            <a:r>
              <a:rPr lang="nl-BE" b="1" dirty="0" err="1"/>
              <a:t>writer</a:t>
            </a:r>
            <a:r>
              <a:rPr lang="nl-BE" dirty="0"/>
              <a:t>, maar </a:t>
            </a:r>
            <a:r>
              <a:rPr lang="nl-BE" b="1" dirty="0"/>
              <a:t>ook</a:t>
            </a:r>
            <a:r>
              <a:rPr lang="nl-BE" dirty="0"/>
              <a:t> de </a:t>
            </a:r>
            <a:r>
              <a:rPr lang="nl-BE" b="1" dirty="0"/>
              <a:t>onderliggende</a:t>
            </a:r>
            <a:r>
              <a:rPr lang="nl-BE" dirty="0"/>
              <a:t> </a:t>
            </a:r>
            <a:r>
              <a:rPr lang="nl-BE" b="1" dirty="0"/>
              <a:t>stream.</a:t>
            </a:r>
          </a:p>
          <a:p>
            <a:pPr lvl="1"/>
            <a:r>
              <a:rPr lang="nl-BE" dirty="0" err="1"/>
              <a:t>Dispose</a:t>
            </a:r>
            <a:r>
              <a:rPr lang="nl-BE" dirty="0"/>
              <a:t>() kan ook gebruikt worden om de stream te sluiten.</a:t>
            </a:r>
          </a:p>
          <a:p>
            <a:endParaRPr lang="nl-BE" dirty="0"/>
          </a:p>
        </p:txBody>
      </p:sp>
    </p:spTree>
    <p:extLst>
      <p:ext uri="{BB962C8B-B14F-4D97-AF65-F5344CB8AC3E}">
        <p14:creationId xmlns:p14="http://schemas.microsoft.com/office/powerpoint/2010/main" val="1441790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File class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092117"/>
          </a:xfrm>
        </p:spPr>
        <p:txBody>
          <a:bodyPr>
            <a:normAutofit/>
          </a:bodyPr>
          <a:lstStyle/>
          <a:p>
            <a:r>
              <a:rPr lang="nl-BE" dirty="0"/>
              <a:t>Bevat statische functies om bestanden te manipuleren.</a:t>
            </a:r>
          </a:p>
          <a:p>
            <a:r>
              <a:rPr lang="nl-BE" dirty="0"/>
              <a:t>Die functies vereisen een bestandsnaam.</a:t>
            </a:r>
          </a:p>
          <a:p>
            <a:r>
              <a:rPr lang="nl-BE" dirty="0"/>
              <a:t>We kunnen de klas gebruiken om bestanden te:</a:t>
            </a:r>
          </a:p>
          <a:p>
            <a:pPr lvl="1"/>
            <a:r>
              <a:rPr lang="nl-BE" dirty="0"/>
              <a:t>Verwijderen:		Delete(string </a:t>
            </a:r>
            <a:r>
              <a:rPr lang="nl-BE" dirty="0" err="1"/>
              <a:t>path</a:t>
            </a:r>
            <a:r>
              <a:rPr lang="nl-BE" dirty="0"/>
              <a:t>)</a:t>
            </a:r>
          </a:p>
          <a:p>
            <a:pPr lvl="1"/>
            <a:r>
              <a:rPr lang="nl-BE" dirty="0"/>
              <a:t>Kopiëren:		Copy(string source, string </a:t>
            </a:r>
            <a:r>
              <a:rPr lang="nl-BE" dirty="0" err="1"/>
              <a:t>dest</a:t>
            </a:r>
            <a:r>
              <a:rPr lang="nl-BE" dirty="0"/>
              <a:t>)</a:t>
            </a:r>
          </a:p>
          <a:p>
            <a:pPr lvl="1"/>
            <a:r>
              <a:rPr lang="nl-BE" dirty="0"/>
              <a:t>Verplaatsen:		Move(string source, string </a:t>
            </a:r>
            <a:r>
              <a:rPr lang="nl-BE" dirty="0" err="1"/>
              <a:t>dest</a:t>
            </a:r>
            <a:r>
              <a:rPr lang="nl-BE" dirty="0"/>
              <a:t>)</a:t>
            </a:r>
          </a:p>
          <a:p>
            <a:pPr lvl="1"/>
            <a:r>
              <a:rPr lang="nl-BE" dirty="0" err="1"/>
              <a:t>FileSecurity</a:t>
            </a:r>
            <a:r>
              <a:rPr lang="nl-BE" dirty="0"/>
              <a:t>:		</a:t>
            </a:r>
            <a:r>
              <a:rPr lang="nl-BE" dirty="0" err="1"/>
              <a:t>GetAccessControl</a:t>
            </a:r>
            <a:r>
              <a:rPr lang="nl-BE" dirty="0"/>
              <a:t> / </a:t>
            </a:r>
            <a:r>
              <a:rPr lang="nl-BE" dirty="0" err="1"/>
              <a:t>SetAccessControl</a:t>
            </a:r>
            <a:endParaRPr lang="nl-BE" dirty="0"/>
          </a:p>
          <a:p>
            <a:pPr lvl="1"/>
            <a:r>
              <a:rPr lang="nl-BE" dirty="0"/>
              <a:t>Bestanden te openen:	Open, </a:t>
            </a:r>
            <a:r>
              <a:rPr lang="nl-BE" dirty="0" err="1"/>
              <a:t>OpenRead</a:t>
            </a:r>
            <a:r>
              <a:rPr lang="nl-BE" dirty="0"/>
              <a:t>, </a:t>
            </a:r>
            <a:r>
              <a:rPr lang="nl-BE" dirty="0" err="1"/>
              <a:t>OpenWrite</a:t>
            </a:r>
            <a:endParaRPr lang="nl-BE" dirty="0"/>
          </a:p>
          <a:p>
            <a:pPr lvl="2"/>
            <a:r>
              <a:rPr lang="nl-BE" dirty="0"/>
              <a:t>=&gt; Opent een stream of </a:t>
            </a:r>
            <a:r>
              <a:rPr lang="nl-BE" dirty="0" err="1"/>
              <a:t>streamReader</a:t>
            </a:r>
            <a:r>
              <a:rPr lang="nl-BE" dirty="0"/>
              <a:t>  om met bestanden te werken</a:t>
            </a:r>
          </a:p>
          <a:p>
            <a:pPr marL="1371600" lvl="3" indent="0">
              <a:buNone/>
            </a:pPr>
            <a:r>
              <a:rPr lang="nl-BE" dirty="0"/>
              <a:t>(We bekijken streams in het volgende hoofdstuk.)</a:t>
            </a:r>
          </a:p>
          <a:p>
            <a:pPr lvl="1"/>
            <a:r>
              <a:rPr lang="nl-BE" dirty="0"/>
              <a:t>Metadata:		</a:t>
            </a:r>
            <a:r>
              <a:rPr lang="nl-BE" dirty="0" err="1"/>
              <a:t>CreationTime</a:t>
            </a:r>
            <a:r>
              <a:rPr lang="nl-BE" dirty="0"/>
              <a:t>, </a:t>
            </a:r>
            <a:r>
              <a:rPr lang="nl-BE" dirty="0" err="1"/>
              <a:t>AccessTime</a:t>
            </a:r>
            <a:r>
              <a:rPr lang="nl-BE" dirty="0"/>
              <a:t>, …</a:t>
            </a:r>
          </a:p>
          <a:p>
            <a:pPr lvl="1"/>
            <a:r>
              <a:rPr lang="nl-BE" dirty="0"/>
              <a:t>Controleren of het bestand bestaat met </a:t>
            </a:r>
            <a:r>
              <a:rPr lang="nl-BE" dirty="0" err="1"/>
              <a:t>Exist</a:t>
            </a:r>
            <a:endParaRPr lang="nl-BE" dirty="0"/>
          </a:p>
          <a:p>
            <a:pPr marL="457200" lvl="1" indent="0">
              <a:buNone/>
            </a:pPr>
            <a:endParaRPr lang="nl-BE" dirty="0"/>
          </a:p>
        </p:txBody>
      </p:sp>
    </p:spTree>
    <p:extLst>
      <p:ext uri="{BB962C8B-B14F-4D97-AF65-F5344CB8AC3E}">
        <p14:creationId xmlns:p14="http://schemas.microsoft.com/office/powerpoint/2010/main" val="57462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93426"/>
            <a:ext cx="10515600" cy="794204"/>
          </a:xfrm>
        </p:spPr>
        <p:txBody>
          <a:bodyPr/>
          <a:lstStyle/>
          <a:p>
            <a:r>
              <a:rPr lang="nl-BE" dirty="0"/>
              <a:t>Binary adapters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987630"/>
            <a:ext cx="10515600" cy="5676944"/>
          </a:xfrm>
        </p:spPr>
        <p:txBody>
          <a:bodyPr>
            <a:normAutofit fontScale="92500" lnSpcReduction="10000"/>
          </a:bodyPr>
          <a:lstStyle/>
          <a:p>
            <a:r>
              <a:rPr lang="nl-BE" dirty="0"/>
              <a:t>Binary adapters laten ons toe om basis types zoals integers, reële getallen, strings,… te lezen of te schrijven als puur binaire data.</a:t>
            </a:r>
          </a:p>
          <a:p>
            <a:pPr marL="457200" lvl="1"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class</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ImportantData</a:t>
            </a:r>
            <a:r>
              <a:rPr lang="en-US" sz="1700" dirty="0">
                <a:solidFill>
                  <a:srgbClr val="000000"/>
                </a:solidFill>
                <a:latin typeface="Consolas" panose="020B0609020204030204" pitchFamily="49" charset="0"/>
              </a:rPr>
              <a:t> {</a:t>
            </a:r>
          </a:p>
          <a:p>
            <a:pPr marL="457200" lvl="1"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string</a:t>
            </a:r>
            <a:r>
              <a:rPr lang="en-US" sz="1700" dirty="0">
                <a:solidFill>
                  <a:srgbClr val="000000"/>
                </a:solidFill>
                <a:latin typeface="Consolas" panose="020B0609020204030204" pitchFamily="49" charset="0"/>
              </a:rPr>
              <a:t> _</a:t>
            </a:r>
            <a:r>
              <a:rPr lang="en-US" sz="1700" dirty="0" err="1">
                <a:solidFill>
                  <a:srgbClr val="000000"/>
                </a:solidFill>
                <a:latin typeface="Consolas" panose="020B0609020204030204" pitchFamily="49" charset="0"/>
              </a:rPr>
              <a:t>currentPartner</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int</a:t>
            </a:r>
            <a:r>
              <a:rPr lang="en-US" sz="1700" dirty="0">
                <a:solidFill>
                  <a:srgbClr val="000000"/>
                </a:solidFill>
                <a:latin typeface="Consolas" panose="020B0609020204030204" pitchFamily="49" charset="0"/>
              </a:rPr>
              <a:t> _age;</a:t>
            </a:r>
          </a:p>
          <a:p>
            <a:pPr marL="457200" lvl="1"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_income;</a:t>
            </a:r>
          </a:p>
          <a:p>
            <a:pPr marL="457200" lvl="1"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Save(Stream </a:t>
            </a:r>
            <a:r>
              <a:rPr lang="en-US" sz="1700" dirty="0" err="1">
                <a:solidFill>
                  <a:srgbClr val="000000"/>
                </a:solidFill>
                <a:latin typeface="Consolas" panose="020B0609020204030204" pitchFamily="49" charset="0"/>
              </a:rPr>
              <a:t>strm</a:t>
            </a:r>
            <a:r>
              <a:rPr lang="en-US" sz="1700" dirty="0">
                <a:solidFill>
                  <a:srgbClr val="000000"/>
                </a:solidFill>
                <a:latin typeface="Consolas" panose="020B0609020204030204" pitchFamily="49" charset="0"/>
              </a:rPr>
              <a:t>) {</a:t>
            </a:r>
          </a:p>
          <a:p>
            <a:pPr marL="457200" lvl="1" indent="0">
              <a:buNone/>
            </a:pP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BinaryWriter</a:t>
            </a:r>
            <a:r>
              <a:rPr lang="en-US" sz="1700" dirty="0">
                <a:solidFill>
                  <a:srgbClr val="000000"/>
                </a:solidFill>
                <a:latin typeface="Consolas" panose="020B0609020204030204" pitchFamily="49" charset="0"/>
              </a:rPr>
              <a:t> w = </a:t>
            </a:r>
            <a:r>
              <a:rPr lang="en-US" sz="1700" dirty="0">
                <a:solidFill>
                  <a:srgbClr val="0000FF"/>
                </a:solidFill>
                <a:latin typeface="Consolas" panose="020B0609020204030204" pitchFamily="49" charset="0"/>
              </a:rPr>
              <a:t>new</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BinaryWriter</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strm</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w.Write</a:t>
            </a:r>
            <a:r>
              <a:rPr lang="en-US" sz="1700" dirty="0">
                <a:solidFill>
                  <a:srgbClr val="000000"/>
                </a:solidFill>
                <a:latin typeface="Consolas" panose="020B0609020204030204" pitchFamily="49" charset="0"/>
              </a:rPr>
              <a:t>(_</a:t>
            </a:r>
            <a:r>
              <a:rPr lang="en-US" sz="1700" dirty="0" err="1">
                <a:solidFill>
                  <a:srgbClr val="000000"/>
                </a:solidFill>
                <a:latin typeface="Consolas" panose="020B0609020204030204" pitchFamily="49" charset="0"/>
              </a:rPr>
              <a:t>currentPartner</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w.Write</a:t>
            </a:r>
            <a:r>
              <a:rPr lang="en-US" sz="1700" dirty="0">
                <a:solidFill>
                  <a:srgbClr val="000000"/>
                </a:solidFill>
                <a:latin typeface="Consolas" panose="020B0609020204030204" pitchFamily="49" charset="0"/>
              </a:rPr>
              <a:t>(_age);</a:t>
            </a:r>
          </a:p>
          <a:p>
            <a:pPr marL="457200" lvl="1"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w.Write</a:t>
            </a:r>
            <a:r>
              <a:rPr lang="en-US" sz="1700" dirty="0">
                <a:solidFill>
                  <a:srgbClr val="000000"/>
                </a:solidFill>
                <a:latin typeface="Consolas" panose="020B0609020204030204" pitchFamily="49" charset="0"/>
              </a:rPr>
              <a:t>(_income);</a:t>
            </a:r>
          </a:p>
          <a:p>
            <a:pPr marL="457200" lvl="1" indent="0">
              <a:buNone/>
            </a:pP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w.Flush</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a:t>
            </a:r>
          </a:p>
          <a:p>
            <a:pPr marL="457200" lvl="1"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Load(Stream </a:t>
            </a:r>
            <a:r>
              <a:rPr lang="en-US" sz="1700" dirty="0" err="1">
                <a:solidFill>
                  <a:srgbClr val="000000"/>
                </a:solidFill>
                <a:latin typeface="Consolas" panose="020B0609020204030204" pitchFamily="49" charset="0"/>
              </a:rPr>
              <a:t>strm</a:t>
            </a:r>
            <a:r>
              <a:rPr lang="en-US" sz="1700" dirty="0">
                <a:solidFill>
                  <a:srgbClr val="000000"/>
                </a:solidFill>
                <a:latin typeface="Consolas" panose="020B0609020204030204" pitchFamily="49" charset="0"/>
              </a:rPr>
              <a:t>) {</a:t>
            </a:r>
          </a:p>
          <a:p>
            <a:pPr marL="457200" lvl="1" indent="0">
              <a:buNone/>
            </a:pP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BinaryReader</a:t>
            </a:r>
            <a:r>
              <a:rPr lang="en-US" sz="1700" dirty="0">
                <a:solidFill>
                  <a:srgbClr val="000000"/>
                </a:solidFill>
                <a:latin typeface="Consolas" panose="020B0609020204030204" pitchFamily="49" charset="0"/>
              </a:rPr>
              <a:t> r = </a:t>
            </a:r>
            <a:r>
              <a:rPr lang="en-US" sz="1700" dirty="0">
                <a:solidFill>
                  <a:srgbClr val="0000FF"/>
                </a:solidFill>
                <a:latin typeface="Consolas" panose="020B0609020204030204" pitchFamily="49" charset="0"/>
              </a:rPr>
              <a:t>new</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BinaryReader</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strm</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_</a:t>
            </a:r>
            <a:r>
              <a:rPr lang="en-US" sz="1700" dirty="0" err="1">
                <a:solidFill>
                  <a:srgbClr val="000000"/>
                </a:solidFill>
                <a:latin typeface="Consolas" panose="020B0609020204030204" pitchFamily="49" charset="0"/>
              </a:rPr>
              <a:t>currentPartner</a:t>
            </a:r>
            <a:r>
              <a:rPr lang="en-US" sz="1700" dirty="0">
                <a:solidFill>
                  <a:srgbClr val="000000"/>
                </a:solidFill>
                <a:latin typeface="Consolas" panose="020B0609020204030204" pitchFamily="49" charset="0"/>
              </a:rPr>
              <a:t>=</a:t>
            </a:r>
            <a:r>
              <a:rPr lang="en-US" sz="1700" dirty="0" err="1">
                <a:solidFill>
                  <a:srgbClr val="000000"/>
                </a:solidFill>
                <a:latin typeface="Consolas" panose="020B0609020204030204" pitchFamily="49" charset="0"/>
              </a:rPr>
              <a:t>r.ReadString</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_age = r.ReadInt32();</a:t>
            </a:r>
          </a:p>
          <a:p>
            <a:pPr marL="457200" lvl="1" indent="0">
              <a:buNone/>
            </a:pPr>
            <a:r>
              <a:rPr lang="en-US" sz="1700" dirty="0">
                <a:solidFill>
                  <a:srgbClr val="000000"/>
                </a:solidFill>
                <a:latin typeface="Consolas" panose="020B0609020204030204" pitchFamily="49" charset="0"/>
              </a:rPr>
              <a:t>    _income = </a:t>
            </a:r>
            <a:r>
              <a:rPr lang="en-US" sz="1700" dirty="0" err="1">
                <a:solidFill>
                  <a:srgbClr val="000000"/>
                </a:solidFill>
                <a:latin typeface="Consolas" panose="020B0609020204030204" pitchFamily="49" charset="0"/>
              </a:rPr>
              <a:t>r.ReadDouble</a:t>
            </a:r>
            <a:r>
              <a:rPr lang="en-US" sz="1700" dirty="0">
                <a:solidFill>
                  <a:srgbClr val="000000"/>
                </a:solidFill>
                <a:latin typeface="Consolas" panose="020B0609020204030204" pitchFamily="49" charset="0"/>
              </a:rPr>
              <a:t>();</a:t>
            </a:r>
          </a:p>
          <a:p>
            <a:pPr marL="457200" lvl="1" indent="0">
              <a:buNone/>
            </a:pPr>
            <a:r>
              <a:rPr lang="en-US" sz="1700" dirty="0">
                <a:solidFill>
                  <a:srgbClr val="000000"/>
                </a:solidFill>
                <a:latin typeface="Consolas" panose="020B0609020204030204" pitchFamily="49" charset="0"/>
              </a:rPr>
              <a:t>  }</a:t>
            </a:r>
          </a:p>
          <a:p>
            <a:pPr marL="457200" lvl="1"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4047187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5" end="15"/>
                                            </p:txEl>
                                          </p:spTgt>
                                        </p:tgtEl>
                                        <p:attrNameLst>
                                          <p:attrName>style.visibility</p:attrName>
                                        </p:attrNameLst>
                                      </p:cBhvr>
                                      <p:to>
                                        <p:strVal val="visible"/>
                                      </p:to>
                                    </p:set>
                                    <p:animEffect transition="in" filter="fade">
                                      <p:cBhvr>
                                        <p:cTn id="52" dur="500"/>
                                        <p:tgtEl>
                                          <p:spTgt spid="3">
                                            <p:txEl>
                                              <p:pRg st="15" end="15"/>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16" end="16"/>
                                            </p:txEl>
                                          </p:spTgt>
                                        </p:tgtEl>
                                        <p:attrNameLst>
                                          <p:attrName>style.visibility</p:attrName>
                                        </p:attrNameLst>
                                      </p:cBhvr>
                                      <p:to>
                                        <p:strVal val="visible"/>
                                      </p:to>
                                    </p:set>
                                    <p:animEffect transition="in" filter="fade">
                                      <p:cBhvr>
                                        <p:cTn id="55" dur="500"/>
                                        <p:tgtEl>
                                          <p:spTgt spid="3">
                                            <p:txEl>
                                              <p:pRg st="16" end="16"/>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17" end="17"/>
                                            </p:txEl>
                                          </p:spTgt>
                                        </p:tgtEl>
                                        <p:attrNameLst>
                                          <p:attrName>style.visibility</p:attrName>
                                        </p:attrNameLst>
                                      </p:cBhvr>
                                      <p:to>
                                        <p:strVal val="visible"/>
                                      </p:to>
                                    </p:set>
                                    <p:animEffect transition="in" filter="fade">
                                      <p:cBhvr>
                                        <p:cTn id="58" dur="500"/>
                                        <p:tgtEl>
                                          <p:spTgt spid="3">
                                            <p:txEl>
                                              <p:pRg st="17" end="17"/>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
                                            <p:txEl>
                                              <p:pRg st="18" end="18"/>
                                            </p:txEl>
                                          </p:spTgt>
                                        </p:tgtEl>
                                        <p:attrNameLst>
                                          <p:attrName>style.visibility</p:attrName>
                                        </p:attrNameLst>
                                      </p:cBhvr>
                                      <p:to>
                                        <p:strVal val="visible"/>
                                      </p:to>
                                    </p:set>
                                    <p:animEffect transition="in" filter="fade">
                                      <p:cBhvr>
                                        <p:cTn id="61" dur="500"/>
                                        <p:tgtEl>
                                          <p:spTgt spid="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3655"/>
            <a:ext cx="10515600" cy="794204"/>
          </a:xfrm>
        </p:spPr>
        <p:txBody>
          <a:bodyPr/>
          <a:lstStyle/>
          <a:p>
            <a:r>
              <a:rPr lang="nl-BE" dirty="0" err="1"/>
              <a:t>XmlReader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15297" y="887860"/>
            <a:ext cx="11220628" cy="5700948"/>
          </a:xfrm>
        </p:spPr>
        <p:txBody>
          <a:bodyPr>
            <a:normAutofit fontScale="92500" lnSpcReduction="10000"/>
          </a:bodyPr>
          <a:lstStyle/>
          <a:p>
            <a:r>
              <a:rPr lang="nl-BE" dirty="0"/>
              <a:t>Met XML adapters kunnen we XML geformatteerde data lezen of schrijven </a:t>
            </a:r>
          </a:p>
          <a:p>
            <a:r>
              <a:rPr lang="nl-BE" dirty="0"/>
              <a:t>We creëren een </a:t>
            </a:r>
            <a:r>
              <a:rPr lang="nl-BE" dirty="0" err="1"/>
              <a:t>XmlReader</a:t>
            </a:r>
            <a:r>
              <a:rPr lang="nl-BE" dirty="0"/>
              <a:t> met de statische </a:t>
            </a:r>
            <a:r>
              <a:rPr lang="nl-BE" b="1" dirty="0" err="1"/>
              <a:t>Create</a:t>
            </a:r>
            <a:r>
              <a:rPr lang="nl-BE" dirty="0"/>
              <a:t>(…) functie</a:t>
            </a:r>
          </a:p>
          <a:p>
            <a:r>
              <a:rPr lang="nl-BE" dirty="0"/>
              <a:t>Bij de creatie van een XML Reader kunnen we de bron kiezen uit volgende mogelijkheden</a:t>
            </a:r>
          </a:p>
          <a:p>
            <a:pPr lvl="1"/>
            <a:r>
              <a:rPr lang="nl-BE" dirty="0"/>
              <a:t>Een </a:t>
            </a:r>
            <a:r>
              <a:rPr lang="nl-BE" dirty="0" err="1"/>
              <a:t>TextReader</a:t>
            </a:r>
            <a:r>
              <a:rPr lang="nl-BE" dirty="0"/>
              <a:t> / Writer</a:t>
            </a:r>
          </a:p>
          <a:p>
            <a:pPr lvl="1"/>
            <a:r>
              <a:rPr lang="nl-BE" dirty="0"/>
              <a:t>Een Stream</a:t>
            </a:r>
          </a:p>
          <a:p>
            <a:pPr lvl="1"/>
            <a:r>
              <a:rPr lang="nl-BE" dirty="0"/>
              <a:t>Een </a:t>
            </a:r>
            <a:r>
              <a:rPr lang="nl-BE" dirty="0" err="1"/>
              <a:t>path</a:t>
            </a:r>
            <a:r>
              <a:rPr lang="nl-BE" dirty="0"/>
              <a:t> naar een xml bestand</a:t>
            </a:r>
          </a:p>
          <a:p>
            <a:pPr marL="914400" lvl="2" indent="0">
              <a:buNone/>
            </a:pPr>
            <a:r>
              <a:rPr lang="en-US" sz="1700" dirty="0">
                <a:solidFill>
                  <a:srgbClr val="2B91AF"/>
                </a:solidFill>
                <a:latin typeface="Consolas" panose="020B0609020204030204" pitchFamily="49" charset="0"/>
              </a:rPr>
              <a:t>Stream</a:t>
            </a: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strm</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new</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FileStream</a:t>
            </a:r>
            <a:r>
              <a:rPr lang="en-US" sz="1700" dirty="0">
                <a:solidFill>
                  <a:srgbClr val="000000"/>
                </a:solidFill>
                <a:latin typeface="Consolas" panose="020B0609020204030204" pitchFamily="49" charset="0"/>
              </a:rPr>
              <a:t>(</a:t>
            </a:r>
            <a:r>
              <a:rPr lang="en-US" sz="1700" dirty="0">
                <a:solidFill>
                  <a:srgbClr val="A31515"/>
                </a:solidFill>
                <a:latin typeface="Consolas" panose="020B0609020204030204" pitchFamily="49" charset="0"/>
              </a:rPr>
              <a:t>"data.xml"</a:t>
            </a:r>
            <a:r>
              <a:rPr lang="en-US" sz="1700" dirty="0">
                <a:solidFill>
                  <a:srgbClr val="000000"/>
                </a:solidFill>
                <a:latin typeface="Consolas" panose="020B0609020204030204" pitchFamily="49" charset="0"/>
              </a:rPr>
              <a:t>,</a:t>
            </a:r>
            <a:r>
              <a:rPr lang="en-US" sz="1700" dirty="0" err="1">
                <a:solidFill>
                  <a:srgbClr val="2B91AF"/>
                </a:solidFill>
                <a:latin typeface="Consolas" panose="020B0609020204030204" pitchFamily="49" charset="0"/>
              </a:rPr>
              <a:t>FileMode</a:t>
            </a:r>
            <a:r>
              <a:rPr lang="en-US" sz="1700" dirty="0" err="1">
                <a:solidFill>
                  <a:srgbClr val="000000"/>
                </a:solidFill>
                <a:latin typeface="Consolas" panose="020B0609020204030204" pitchFamily="49" charset="0"/>
              </a:rPr>
              <a:t>.Open,</a:t>
            </a:r>
            <a:r>
              <a:rPr lang="en-US" sz="1700" dirty="0" err="1">
                <a:solidFill>
                  <a:srgbClr val="2B91AF"/>
                </a:solidFill>
                <a:latin typeface="Consolas" panose="020B0609020204030204" pitchFamily="49" charset="0"/>
              </a:rPr>
              <a:t>FileAccess</a:t>
            </a:r>
            <a:r>
              <a:rPr lang="en-US" sz="1700" dirty="0" err="1">
                <a:solidFill>
                  <a:srgbClr val="000000"/>
                </a:solidFill>
                <a:latin typeface="Consolas" panose="020B0609020204030204" pitchFamily="49" charset="0"/>
              </a:rPr>
              <a:t>.Read</a:t>
            </a:r>
            <a:r>
              <a:rPr lang="en-US" sz="1700" dirty="0">
                <a:solidFill>
                  <a:srgbClr val="000000"/>
                </a:solidFill>
                <a:latin typeface="Consolas" panose="020B0609020204030204" pitchFamily="49" charset="0"/>
              </a:rPr>
              <a:t>);</a:t>
            </a:r>
          </a:p>
          <a:p>
            <a:pPr marL="914400" lvl="2" indent="0">
              <a:buNone/>
            </a:pPr>
            <a:r>
              <a:rPr lang="en-US" sz="1700" dirty="0" err="1">
                <a:solidFill>
                  <a:srgbClr val="2B91AF"/>
                </a:solidFill>
                <a:latin typeface="Consolas" panose="020B0609020204030204" pitchFamily="49" charset="0"/>
              </a:rPr>
              <a:t>XmlReader</a:t>
            </a:r>
            <a:r>
              <a:rPr lang="en-US" sz="1700" dirty="0">
                <a:solidFill>
                  <a:srgbClr val="000000"/>
                </a:solidFill>
                <a:latin typeface="Consolas" panose="020B0609020204030204" pitchFamily="49" charset="0"/>
              </a:rPr>
              <a:t> </a:t>
            </a:r>
            <a:r>
              <a:rPr lang="en-US" sz="1700" dirty="0" err="1">
                <a:solidFill>
                  <a:srgbClr val="000000"/>
                </a:solidFill>
                <a:latin typeface="Consolas" panose="020B0609020204030204" pitchFamily="49" charset="0"/>
              </a:rPr>
              <a:t>xr</a:t>
            </a:r>
            <a:r>
              <a:rPr lang="en-US" sz="1700" dirty="0">
                <a:solidFill>
                  <a:srgbClr val="000000"/>
                </a:solidFill>
                <a:latin typeface="Consolas" panose="020B0609020204030204" pitchFamily="49" charset="0"/>
              </a:rPr>
              <a:t> = </a:t>
            </a:r>
            <a:r>
              <a:rPr lang="en-US" sz="1700" b="1" dirty="0" err="1">
                <a:solidFill>
                  <a:srgbClr val="2B91AF"/>
                </a:solidFill>
                <a:latin typeface="Consolas" panose="020B0609020204030204" pitchFamily="49" charset="0"/>
              </a:rPr>
              <a:t>XmlReader</a:t>
            </a:r>
            <a:r>
              <a:rPr lang="en-US" sz="1700" b="1" dirty="0" err="1">
                <a:solidFill>
                  <a:srgbClr val="000000"/>
                </a:solidFill>
                <a:latin typeface="Consolas" panose="020B0609020204030204" pitchFamily="49" charset="0"/>
              </a:rPr>
              <a:t>.Create</a:t>
            </a:r>
            <a:r>
              <a:rPr lang="en-US" sz="1700" b="1" dirty="0">
                <a:solidFill>
                  <a:srgbClr val="000000"/>
                </a:solidFill>
                <a:latin typeface="Consolas" panose="020B0609020204030204" pitchFamily="49" charset="0"/>
              </a:rPr>
              <a:t>(</a:t>
            </a:r>
            <a:r>
              <a:rPr lang="en-US" sz="1700" b="1" dirty="0" err="1">
                <a:solidFill>
                  <a:srgbClr val="000000"/>
                </a:solidFill>
                <a:latin typeface="Consolas" panose="020B0609020204030204" pitchFamily="49" charset="0"/>
              </a:rPr>
              <a:t>strm</a:t>
            </a:r>
            <a:r>
              <a:rPr lang="en-US" sz="1700" b="1" dirty="0">
                <a:solidFill>
                  <a:srgbClr val="000000"/>
                </a:solidFill>
                <a:latin typeface="Consolas" panose="020B0609020204030204" pitchFamily="49" charset="0"/>
              </a:rPr>
              <a:t>);</a:t>
            </a:r>
            <a:endParaRPr lang="nl-BE" sz="1700" b="1" dirty="0"/>
          </a:p>
          <a:p>
            <a:r>
              <a:rPr lang="nl-BE" dirty="0" err="1"/>
              <a:t>XMLReaderSettings</a:t>
            </a:r>
            <a:r>
              <a:rPr lang="nl-BE" dirty="0"/>
              <a:t> laten toe om te configureren hoe de XML data moet worden geïnterpreteerd. Zo kunnen we bijvoorbeeld:</a:t>
            </a:r>
          </a:p>
          <a:p>
            <a:pPr lvl="1"/>
            <a:r>
              <a:rPr lang="nl-BE" dirty="0"/>
              <a:t>Ervoor kiezen om de commentaren te negeren: </a:t>
            </a:r>
            <a:r>
              <a:rPr lang="nl-BE" b="1" dirty="0" err="1"/>
              <a:t>IgnoreComments</a:t>
            </a:r>
            <a:endParaRPr lang="nl-BE" b="1" dirty="0"/>
          </a:p>
          <a:p>
            <a:pPr lvl="1"/>
            <a:r>
              <a:rPr lang="nl-BE" dirty="0"/>
              <a:t>Spaties te negeren door </a:t>
            </a:r>
            <a:r>
              <a:rPr lang="nl-BE" b="1" dirty="0" err="1"/>
              <a:t>IgnoreWhitespace</a:t>
            </a:r>
            <a:r>
              <a:rPr lang="nl-BE" dirty="0"/>
              <a:t> op </a:t>
            </a:r>
            <a:r>
              <a:rPr lang="nl-BE" dirty="0" err="1"/>
              <a:t>true</a:t>
            </a:r>
            <a:r>
              <a:rPr lang="nl-BE" dirty="0"/>
              <a:t> te zetten</a:t>
            </a:r>
          </a:p>
          <a:p>
            <a:pPr lvl="1"/>
            <a:r>
              <a:rPr lang="nl-BE" dirty="0"/>
              <a:t>Al dan niet gefragmenteerde XML files te lezen (</a:t>
            </a:r>
            <a:r>
              <a:rPr lang="nl-BE" b="1" dirty="0" err="1"/>
              <a:t>ConformanceLevel</a:t>
            </a:r>
            <a:r>
              <a:rPr lang="nl-BE" dirty="0"/>
              <a:t> property)</a:t>
            </a:r>
          </a:p>
          <a:p>
            <a:pPr lvl="1"/>
            <a:r>
              <a:rPr lang="nl-BE" b="1" dirty="0" err="1"/>
              <a:t>CloseInput</a:t>
            </a:r>
            <a:r>
              <a:rPr lang="nl-BE" dirty="0"/>
              <a:t> zorgt ervoor dat ook de </a:t>
            </a:r>
            <a:r>
              <a:rPr lang="nl-BE" b="1" dirty="0"/>
              <a:t>bron wordt afgesloten </a:t>
            </a:r>
            <a:r>
              <a:rPr lang="nl-BE" dirty="0"/>
              <a:t>als we de Close() functie aanroepen. De </a:t>
            </a:r>
            <a:r>
              <a:rPr lang="nl-BE" b="1" dirty="0"/>
              <a:t>default</a:t>
            </a:r>
            <a:r>
              <a:rPr lang="nl-BE" dirty="0"/>
              <a:t> waarde is </a:t>
            </a:r>
            <a:r>
              <a:rPr lang="nl-BE" b="1" dirty="0" err="1"/>
              <a:t>false</a:t>
            </a:r>
            <a:r>
              <a:rPr lang="nl-BE" dirty="0"/>
              <a:t>!</a:t>
            </a:r>
          </a:p>
        </p:txBody>
      </p:sp>
    </p:spTree>
    <p:extLst>
      <p:ext uri="{BB962C8B-B14F-4D97-AF65-F5344CB8AC3E}">
        <p14:creationId xmlns:p14="http://schemas.microsoft.com/office/powerpoint/2010/main" val="42349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90877"/>
            <a:ext cx="10515600" cy="609878"/>
          </a:xfrm>
        </p:spPr>
        <p:txBody>
          <a:bodyPr>
            <a:normAutofit fontScale="90000"/>
          </a:bodyPr>
          <a:lstStyle/>
          <a:p>
            <a:r>
              <a:rPr lang="nl-BE" dirty="0" err="1"/>
              <a:t>XmlReader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837488"/>
            <a:ext cx="10515600" cy="5819686"/>
          </a:xfrm>
        </p:spPr>
        <p:txBody>
          <a:bodyPr>
            <a:normAutofit/>
          </a:bodyPr>
          <a:lstStyle/>
          <a:p>
            <a:r>
              <a:rPr lang="nl-BE" dirty="0"/>
              <a:t>We lezen de XML file Node per Node met de </a:t>
            </a:r>
            <a:r>
              <a:rPr lang="nl-BE" b="1" dirty="0"/>
              <a:t>Read() </a:t>
            </a:r>
            <a:r>
              <a:rPr lang="nl-BE" dirty="0"/>
              <a:t>functie. De functie geeft een </a:t>
            </a:r>
            <a:r>
              <a:rPr lang="nl-BE" dirty="0" err="1"/>
              <a:t>boolean</a:t>
            </a:r>
            <a:r>
              <a:rPr lang="nl-BE" dirty="0"/>
              <a:t> terug die aangeeft of het lezen al dan niet gelukt is.</a:t>
            </a:r>
          </a:p>
          <a:p>
            <a:r>
              <a:rPr lang="nl-BE" dirty="0"/>
              <a:t>Nadat er een node is ingelezen kunnen we:</a:t>
            </a:r>
          </a:p>
          <a:p>
            <a:pPr lvl="1"/>
            <a:r>
              <a:rPr lang="nl-BE" dirty="0"/>
              <a:t>Het type van de node bekijken met </a:t>
            </a:r>
            <a:r>
              <a:rPr lang="nl-BE" b="1" dirty="0" err="1"/>
              <a:t>NodeType</a:t>
            </a:r>
            <a:r>
              <a:rPr lang="nl-BE" dirty="0"/>
              <a:t>. (Element, </a:t>
            </a:r>
            <a:r>
              <a:rPr lang="nl-BE" dirty="0" err="1"/>
              <a:t>EndElement</a:t>
            </a:r>
            <a:r>
              <a:rPr lang="nl-BE" dirty="0"/>
              <a:t>, Tekst, </a:t>
            </a:r>
            <a:r>
              <a:rPr lang="nl-BE" dirty="0" err="1"/>
              <a:t>Cdata</a:t>
            </a:r>
            <a:r>
              <a:rPr lang="nl-BE" dirty="0"/>
              <a:t>, </a:t>
            </a:r>
            <a:r>
              <a:rPr lang="nl-BE" dirty="0" err="1"/>
              <a:t>Comment</a:t>
            </a:r>
            <a:r>
              <a:rPr lang="nl-BE" dirty="0"/>
              <a:t>, …</a:t>
            </a:r>
          </a:p>
          <a:p>
            <a:pPr lvl="1"/>
            <a:r>
              <a:rPr lang="nl-BE" dirty="0"/>
              <a:t>De waarde opvragen met de </a:t>
            </a:r>
            <a:r>
              <a:rPr lang="nl-BE" b="1" dirty="0"/>
              <a:t>Value</a:t>
            </a:r>
            <a:r>
              <a:rPr lang="nl-BE" dirty="0"/>
              <a:t> property</a:t>
            </a:r>
          </a:p>
          <a:p>
            <a:pPr lvl="1"/>
            <a:r>
              <a:rPr lang="nl-BE" dirty="0"/>
              <a:t>De naam opvragen met de </a:t>
            </a:r>
            <a:r>
              <a:rPr lang="nl-BE" b="1" dirty="0"/>
              <a:t>Name</a:t>
            </a:r>
            <a:r>
              <a:rPr lang="nl-BE" dirty="0"/>
              <a:t> property</a:t>
            </a:r>
          </a:p>
          <a:p>
            <a:r>
              <a:rPr lang="nl-BE" dirty="0"/>
              <a:t>We kunnen ook gericht gaan lezen met </a:t>
            </a:r>
            <a:r>
              <a:rPr lang="nl-BE" b="1" dirty="0" err="1"/>
              <a:t>ReadStartElement</a:t>
            </a:r>
            <a:r>
              <a:rPr lang="nl-BE" dirty="0"/>
              <a:t> en </a:t>
            </a:r>
            <a:r>
              <a:rPr lang="nl-BE" b="1" dirty="0" err="1"/>
              <a:t>ReadEndElement</a:t>
            </a:r>
            <a:r>
              <a:rPr lang="nl-BE" dirty="0"/>
              <a:t>.</a:t>
            </a:r>
          </a:p>
          <a:p>
            <a:pPr lvl="1"/>
            <a:r>
              <a:rPr lang="en-US" sz="1800" dirty="0" err="1"/>
              <a:t>xmlRead.ReadStartElement</a:t>
            </a:r>
            <a:r>
              <a:rPr lang="en-US" sz="1800" dirty="0"/>
              <a:t>("person") 	// </a:t>
            </a:r>
            <a:r>
              <a:rPr lang="en-US" sz="1800" dirty="0" err="1"/>
              <a:t>Leest</a:t>
            </a:r>
            <a:r>
              <a:rPr lang="en-US" sz="1800" dirty="0"/>
              <a:t> het </a:t>
            </a:r>
            <a:r>
              <a:rPr lang="en-US" sz="1800" dirty="0" err="1"/>
              <a:t>eersvolgende</a:t>
            </a:r>
            <a:r>
              <a:rPr lang="en-US" sz="1800" dirty="0"/>
              <a:t> ‘person’ element</a:t>
            </a:r>
            <a:endParaRPr lang="nl-BE" sz="1800" dirty="0"/>
          </a:p>
          <a:p>
            <a:r>
              <a:rPr lang="nl-BE" dirty="0"/>
              <a:t>We kunnen ook de inhoud inlezen van bepaalde elementen met </a:t>
            </a:r>
            <a:r>
              <a:rPr lang="nl-BE" b="1" dirty="0" err="1"/>
              <a:t>ReadElementContentAs</a:t>
            </a:r>
            <a:r>
              <a:rPr lang="nl-BE" dirty="0"/>
              <a:t>…()</a:t>
            </a:r>
          </a:p>
          <a:p>
            <a:pPr lvl="1"/>
            <a:endParaRPr lang="nl-BE" dirty="0"/>
          </a:p>
        </p:txBody>
      </p:sp>
    </p:spTree>
    <p:extLst>
      <p:ext uri="{BB962C8B-B14F-4D97-AF65-F5344CB8AC3E}">
        <p14:creationId xmlns:p14="http://schemas.microsoft.com/office/powerpoint/2010/main" val="314774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20785" y="109058"/>
            <a:ext cx="10515600" cy="763398"/>
          </a:xfrm>
        </p:spPr>
        <p:txBody>
          <a:bodyPr>
            <a:normAutofit/>
          </a:bodyPr>
          <a:lstStyle/>
          <a:p>
            <a:r>
              <a:rPr lang="en-US" dirty="0" err="1"/>
              <a:t>XmlWriter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78173" y="956344"/>
            <a:ext cx="11434194" cy="5595457"/>
          </a:xfrm>
        </p:spPr>
        <p:txBody>
          <a:bodyPr>
            <a:normAutofit/>
          </a:bodyPr>
          <a:lstStyle/>
          <a:p>
            <a:r>
              <a:rPr lang="nl-BE" dirty="0"/>
              <a:t>Creatie gebeurt zoals </a:t>
            </a:r>
            <a:r>
              <a:rPr lang="nl-BE" dirty="0" err="1"/>
              <a:t>XmlReader</a:t>
            </a:r>
            <a:r>
              <a:rPr lang="nl-BE" dirty="0"/>
              <a:t> met de statische functie </a:t>
            </a:r>
            <a:r>
              <a:rPr lang="nl-BE" b="1" dirty="0" err="1"/>
              <a:t>XmlWriter.Create</a:t>
            </a:r>
            <a:r>
              <a:rPr lang="nl-BE" dirty="0"/>
              <a:t>(…)</a:t>
            </a:r>
          </a:p>
          <a:p>
            <a:r>
              <a:rPr lang="nl-BE" dirty="0"/>
              <a:t>Ook hier is het mogelijk om een configuratie mee te geven zoals bij de reader: </a:t>
            </a:r>
            <a:r>
              <a:rPr lang="nl-BE" b="1" dirty="0" err="1"/>
              <a:t>XmlWriterSettings</a:t>
            </a:r>
            <a:endParaRPr lang="nl-BE" b="1" dirty="0"/>
          </a:p>
          <a:p>
            <a:pPr lvl="1"/>
            <a:r>
              <a:rPr lang="nl-BE" dirty="0" err="1"/>
              <a:t>ConformanceLevel</a:t>
            </a:r>
            <a:r>
              <a:rPr lang="nl-BE" dirty="0"/>
              <a:t> </a:t>
            </a:r>
          </a:p>
          <a:p>
            <a:pPr lvl="2"/>
            <a:r>
              <a:rPr lang="nl-BE" dirty="0"/>
              <a:t>Fragment laat toe om niet te voldoen aan de strikte XML formaat standaarden</a:t>
            </a:r>
            <a:endParaRPr lang="en-US" dirty="0"/>
          </a:p>
          <a:p>
            <a:pPr lvl="1"/>
            <a:r>
              <a:rPr lang="nl-BE" dirty="0" err="1"/>
              <a:t>WriteEndDocumentOnClose</a:t>
            </a:r>
            <a:endParaRPr lang="nl-BE" dirty="0"/>
          </a:p>
          <a:p>
            <a:pPr lvl="2"/>
            <a:r>
              <a:rPr lang="nl-BE" dirty="0"/>
              <a:t>Sluit alle openstaande elementen af wanneer de </a:t>
            </a:r>
            <a:r>
              <a:rPr lang="nl-BE" dirty="0" err="1"/>
              <a:t>writer</a:t>
            </a:r>
            <a:r>
              <a:rPr lang="nl-BE" dirty="0"/>
              <a:t> wordt afgesloten</a:t>
            </a:r>
          </a:p>
          <a:p>
            <a:pPr lvl="2"/>
            <a:r>
              <a:rPr lang="nl-BE" dirty="0"/>
              <a:t>De default waarde is </a:t>
            </a:r>
            <a:r>
              <a:rPr lang="en-US" dirty="0"/>
              <a:t>true</a:t>
            </a:r>
          </a:p>
          <a:p>
            <a:pPr lvl="1"/>
            <a:r>
              <a:rPr lang="en-US" dirty="0" err="1"/>
              <a:t>CloseOutput</a:t>
            </a:r>
            <a:endParaRPr lang="en-US" dirty="0"/>
          </a:p>
          <a:p>
            <a:pPr lvl="2"/>
            <a:r>
              <a:rPr lang="nl-BE" dirty="0"/>
              <a:t>Geeft aan of de onderliggende stream moet afgesloten worden als de </a:t>
            </a:r>
            <a:r>
              <a:rPr lang="nl-BE" dirty="0" err="1"/>
              <a:t>writer</a:t>
            </a:r>
            <a:r>
              <a:rPr lang="nl-BE" dirty="0"/>
              <a:t> wordt afgesloten</a:t>
            </a:r>
          </a:p>
          <a:p>
            <a:pPr lvl="2"/>
            <a:r>
              <a:rPr lang="nl-BE" dirty="0"/>
              <a:t>De default waarde </a:t>
            </a:r>
            <a:r>
              <a:rPr lang="en-US" dirty="0"/>
              <a:t>is false</a:t>
            </a:r>
            <a:endParaRPr lang="nl-BE" dirty="0"/>
          </a:p>
          <a:p>
            <a:endParaRPr lang="nl-BE" dirty="0"/>
          </a:p>
        </p:txBody>
      </p:sp>
    </p:spTree>
    <p:extLst>
      <p:ext uri="{BB962C8B-B14F-4D97-AF65-F5344CB8AC3E}">
        <p14:creationId xmlns:p14="http://schemas.microsoft.com/office/powerpoint/2010/main" val="4182199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20785" y="109058"/>
            <a:ext cx="10515600" cy="763398"/>
          </a:xfrm>
        </p:spPr>
        <p:txBody>
          <a:bodyPr>
            <a:normAutofit/>
          </a:bodyPr>
          <a:lstStyle/>
          <a:p>
            <a:r>
              <a:rPr lang="en-US" dirty="0" err="1"/>
              <a:t>XmlWriter</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20785" y="2013357"/>
            <a:ext cx="11182525" cy="5595457"/>
          </a:xfrm>
        </p:spPr>
        <p:txBody>
          <a:bodyPr>
            <a:normAutofit/>
          </a:bodyPr>
          <a:lstStyle/>
          <a:p>
            <a:r>
              <a:rPr lang="nl-BE" dirty="0"/>
              <a:t>Schrijven van Xml elementen gebeurt met:</a:t>
            </a:r>
          </a:p>
          <a:p>
            <a:pPr lvl="1"/>
            <a:r>
              <a:rPr lang="nl-BE" dirty="0" err="1"/>
              <a:t>WriteStartElement</a:t>
            </a:r>
            <a:r>
              <a:rPr lang="nl-BE" dirty="0"/>
              <a:t>(…)</a:t>
            </a:r>
          </a:p>
          <a:p>
            <a:pPr lvl="1"/>
            <a:r>
              <a:rPr lang="nl-BE" dirty="0" err="1"/>
              <a:t>WriteElementString</a:t>
            </a:r>
            <a:r>
              <a:rPr lang="nl-BE" dirty="0"/>
              <a:t>(…)</a:t>
            </a:r>
          </a:p>
          <a:p>
            <a:pPr lvl="1"/>
            <a:r>
              <a:rPr lang="en-US" dirty="0" err="1"/>
              <a:t>WriteValue</a:t>
            </a:r>
            <a:r>
              <a:rPr lang="en-US" dirty="0"/>
              <a:t>(…)</a:t>
            </a:r>
          </a:p>
          <a:p>
            <a:pPr lvl="1"/>
            <a:r>
              <a:rPr lang="en-US" dirty="0" err="1"/>
              <a:t>WriteAttributeString</a:t>
            </a:r>
            <a:r>
              <a:rPr lang="en-US" dirty="0"/>
              <a:t>(…)</a:t>
            </a:r>
          </a:p>
          <a:p>
            <a:pPr lvl="1"/>
            <a:endParaRPr lang="en-US" dirty="0"/>
          </a:p>
          <a:p>
            <a:pPr lvl="1"/>
            <a:endParaRPr lang="en-US" dirty="0"/>
          </a:p>
          <a:p>
            <a:pPr lvl="1"/>
            <a:endParaRPr lang="en-US" dirty="0"/>
          </a:p>
          <a:p>
            <a:pPr marL="0" indent="0">
              <a:buNone/>
            </a:pPr>
            <a:r>
              <a:rPr lang="nl-BE" sz="1800" dirty="0"/>
              <a:t>Meer informatie over het XML formaat kan je vinden op </a:t>
            </a:r>
            <a:r>
              <a:rPr lang="nl-BE" sz="1800" dirty="0">
                <a:hlinkClick r:id="rId2"/>
              </a:rPr>
              <a:t>https://www.w3schools.com/xml/default.asp</a:t>
            </a:r>
            <a:endParaRPr lang="nl-BE" sz="1800" dirty="0"/>
          </a:p>
          <a:p>
            <a:pPr marL="0" indent="0">
              <a:buNone/>
            </a:pPr>
            <a:endParaRPr lang="nl-BE" dirty="0"/>
          </a:p>
          <a:p>
            <a:endParaRPr lang="nl-BE" dirty="0"/>
          </a:p>
        </p:txBody>
      </p:sp>
    </p:spTree>
    <p:extLst>
      <p:ext uri="{BB962C8B-B14F-4D97-AF65-F5344CB8AC3E}">
        <p14:creationId xmlns:p14="http://schemas.microsoft.com/office/powerpoint/2010/main" val="2189370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6EA86598-DA2C-41D5-BC0C-E877F881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25153"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1155556" y="637763"/>
            <a:ext cx="5735633" cy="1627274"/>
          </a:xfrm>
        </p:spPr>
        <p:txBody>
          <a:bodyPr anchor="t">
            <a:normAutofit/>
          </a:bodyPr>
          <a:lstStyle/>
          <a:p>
            <a:r>
              <a:rPr lang="nl-BE" sz="4800">
                <a:solidFill>
                  <a:schemeClr val="bg1"/>
                </a:solidFill>
              </a:rPr>
              <a:t>Labo I</a:t>
            </a:r>
          </a:p>
        </p:txBody>
      </p:sp>
      <p:sp>
        <p:nvSpPr>
          <p:cNvPr id="15"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57" y="2377331"/>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1155548" y="2580191"/>
            <a:ext cx="5735641" cy="3596772"/>
          </a:xfrm>
        </p:spPr>
        <p:txBody>
          <a:bodyPr>
            <a:normAutofit/>
          </a:bodyPr>
          <a:lstStyle/>
          <a:p>
            <a:r>
              <a:rPr lang="nl-BE" sz="2000">
                <a:solidFill>
                  <a:schemeClr val="bg1"/>
                </a:solidFill>
              </a:rPr>
              <a:t>Gebruik dezelfde boodschappenlijst als hiervoor.</a:t>
            </a:r>
          </a:p>
          <a:p>
            <a:r>
              <a:rPr lang="nl-BE" sz="2000">
                <a:solidFill>
                  <a:schemeClr val="bg1"/>
                </a:solidFill>
              </a:rPr>
              <a:t>Schrijf uw boodschappenlijst weg:</a:t>
            </a:r>
          </a:p>
          <a:p>
            <a:pPr lvl="1"/>
            <a:r>
              <a:rPr lang="nl-BE" sz="2000">
                <a:solidFill>
                  <a:schemeClr val="bg1"/>
                </a:solidFill>
              </a:rPr>
              <a:t>Gebruik een stream als datasource. Je moet later kunnen kiezen welke stream we gaan gebruiken.</a:t>
            </a:r>
          </a:p>
          <a:p>
            <a:pPr lvl="1"/>
            <a:r>
              <a:rPr lang="nl-BE" sz="2000">
                <a:solidFill>
                  <a:schemeClr val="bg1"/>
                </a:solidFill>
              </a:rPr>
              <a:t>Gebruik een gepaste adapter om de data te schrijven naar XML geformatteerde data.</a:t>
            </a:r>
          </a:p>
          <a:p>
            <a:r>
              <a:rPr lang="nl-BE" sz="2000">
                <a:solidFill>
                  <a:schemeClr val="bg1"/>
                </a:solidFill>
              </a:rPr>
              <a:t>Lees uw boodschappen terug in de lijst.</a:t>
            </a:r>
          </a:p>
        </p:txBody>
      </p:sp>
      <p:pic>
        <p:nvPicPr>
          <p:cNvPr id="5" name="Picture 4" descr="A person wearing glasses&#10;&#10;Description automatically generated">
            <a:extLst>
              <a:ext uri="{FF2B5EF4-FFF2-40B4-BE49-F238E27FC236}">
                <a16:creationId xmlns:a16="http://schemas.microsoft.com/office/drawing/2014/main" id="{8910A701-3BC0-47A6-A43A-0558E515EAFC}"/>
              </a:ext>
            </a:extLst>
          </p:cNvPr>
          <p:cNvPicPr>
            <a:picLocks noChangeAspect="1"/>
          </p:cNvPicPr>
          <p:nvPr/>
        </p:nvPicPr>
        <p:blipFill rotWithShape="1">
          <a:blip r:embed="rId2">
            <a:extLst>
              <a:ext uri="{28A0092B-C50C-407E-A947-70E740481C1C}">
                <a14:useLocalDpi xmlns:a14="http://schemas.microsoft.com/office/drawing/2010/main" val="0"/>
              </a:ext>
            </a:extLst>
          </a:blip>
          <a:srcRect r="19229"/>
          <a:stretch/>
        </p:blipFill>
        <p:spPr>
          <a:xfrm>
            <a:off x="7525166" y="10"/>
            <a:ext cx="4666834" cy="6857990"/>
          </a:xfrm>
          <a:prstGeom prst="rect">
            <a:avLst/>
          </a:prstGeom>
        </p:spPr>
      </p:pic>
    </p:spTree>
    <p:extLst>
      <p:ext uri="{BB962C8B-B14F-4D97-AF65-F5344CB8AC3E}">
        <p14:creationId xmlns:p14="http://schemas.microsoft.com/office/powerpoint/2010/main" val="91078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person&#10;&#10;Description automatically generated">
            <a:extLst>
              <a:ext uri="{FF2B5EF4-FFF2-40B4-BE49-F238E27FC236}">
                <a16:creationId xmlns:a16="http://schemas.microsoft.com/office/drawing/2014/main" id="{E5976772-ACF5-49A9-BD57-8E9093AE60B8}"/>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3358" b="12687"/>
          <a:stretch/>
        </p:blipFill>
        <p:spPr>
          <a:xfrm>
            <a:off x="20" y="10"/>
            <a:ext cx="12191979" cy="6857990"/>
          </a:xfrm>
          <a:prstGeom prst="rect">
            <a:avLst/>
          </a:prstGeom>
        </p:spPr>
      </p:pic>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41249" y="941832"/>
            <a:ext cx="10506456" cy="2057400"/>
          </a:xfrm>
        </p:spPr>
        <p:txBody>
          <a:bodyPr anchor="b">
            <a:normAutofit/>
          </a:bodyPr>
          <a:lstStyle/>
          <a:p>
            <a:r>
              <a:rPr lang="nl-BE" sz="5000" dirty="0"/>
              <a:t>Labo</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41248" y="3502152"/>
            <a:ext cx="10506456" cy="2670048"/>
          </a:xfrm>
        </p:spPr>
        <p:txBody>
          <a:bodyPr>
            <a:normAutofit/>
          </a:bodyPr>
          <a:lstStyle/>
          <a:p>
            <a:r>
              <a:rPr lang="nl-BE" sz="2000" dirty="0"/>
              <a:t>Gebruik dezelfde boodschappenlijst als daarstraks.</a:t>
            </a:r>
          </a:p>
          <a:p>
            <a:r>
              <a:rPr lang="nl-BE" sz="2000" dirty="0"/>
              <a:t>Schrijf uw boodschappenlijst weg:</a:t>
            </a:r>
          </a:p>
          <a:p>
            <a:pPr lvl="1"/>
            <a:r>
              <a:rPr lang="nl-BE" sz="2000" dirty="0"/>
              <a:t>Gebruik een stream als datasource. Je moet later kunnen kiezen welke stream we gaan gebruiken. </a:t>
            </a:r>
          </a:p>
          <a:p>
            <a:pPr lvl="1"/>
            <a:r>
              <a:rPr lang="nl-BE" sz="2000" dirty="0"/>
              <a:t>Schrijf je boodschappenlijst weg in een zelf gemaakt formaat.</a:t>
            </a:r>
          </a:p>
          <a:p>
            <a:r>
              <a:rPr lang="nl-BE" sz="2000" dirty="0"/>
              <a:t>Lees uw boodschappen terug in de lijst.</a:t>
            </a:r>
          </a:p>
        </p:txBody>
      </p:sp>
    </p:spTree>
    <p:extLst>
      <p:ext uri="{BB962C8B-B14F-4D97-AF65-F5344CB8AC3E}">
        <p14:creationId xmlns:p14="http://schemas.microsoft.com/office/powerpoint/2010/main" val="241563113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159243"/>
            <a:ext cx="10515600" cy="644062"/>
          </a:xfrm>
        </p:spPr>
        <p:txBody>
          <a:bodyPr>
            <a:normAutofit fontScale="90000"/>
          </a:bodyPr>
          <a:lstStyle/>
          <a:p>
            <a:r>
              <a:rPr lang="nl-BE" dirty="0"/>
              <a:t>Lezen en schrijven van hele bestanden</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7" y="957130"/>
            <a:ext cx="11451363" cy="5665862"/>
          </a:xfrm>
        </p:spPr>
        <p:txBody>
          <a:bodyPr>
            <a:normAutofit/>
          </a:bodyPr>
          <a:lstStyle/>
          <a:p>
            <a:r>
              <a:rPr lang="nl-BE" dirty="0"/>
              <a:t>File voorziet enkele statische functies om snel hele bestanden in te lezen of weg te schrijven.</a:t>
            </a:r>
          </a:p>
          <a:p>
            <a:r>
              <a:rPr lang="nl-BE" dirty="0"/>
              <a:t>Enkel te gebruiken indien het om kleine bestanden gaat!</a:t>
            </a:r>
          </a:p>
          <a:p>
            <a:r>
              <a:rPr lang="nl-BE" dirty="0"/>
              <a:t>We kunnen zowel tekst als binaire bestanden inlezen in het geheugen of wegschrijven naar een bestand.</a:t>
            </a:r>
          </a:p>
          <a:p>
            <a:pPr lvl="1"/>
            <a:r>
              <a:rPr lang="nl-BE" dirty="0"/>
              <a:t>Lezen van hele bestanden:</a:t>
            </a:r>
          </a:p>
          <a:p>
            <a:pPr lvl="2"/>
            <a:r>
              <a:rPr lang="nl-BE" dirty="0"/>
              <a:t>Binair : 	</a:t>
            </a:r>
            <a:r>
              <a:rPr lang="nl-BE" dirty="0">
                <a:solidFill>
                  <a:srgbClr val="0000FF"/>
                </a:solidFill>
              </a:rPr>
              <a:t>public </a:t>
            </a:r>
            <a:r>
              <a:rPr lang="nl-BE" dirty="0" err="1">
                <a:solidFill>
                  <a:srgbClr val="0000FF"/>
                </a:solidFill>
              </a:rPr>
              <a:t>static</a:t>
            </a:r>
            <a:r>
              <a:rPr lang="nl-BE" dirty="0">
                <a:solidFill>
                  <a:srgbClr val="0000FF"/>
                </a:solidFill>
              </a:rPr>
              <a:t> byte[]</a:t>
            </a:r>
            <a:r>
              <a:rPr lang="nl-BE" dirty="0"/>
              <a:t> </a:t>
            </a:r>
            <a:r>
              <a:rPr lang="nl-BE" dirty="0" err="1"/>
              <a:t>ReadAllBytes</a:t>
            </a:r>
            <a:r>
              <a:rPr lang="nl-BE" dirty="0"/>
              <a:t> (</a:t>
            </a:r>
            <a:r>
              <a:rPr lang="nl-BE" dirty="0">
                <a:solidFill>
                  <a:srgbClr val="0000FF"/>
                </a:solidFill>
              </a:rPr>
              <a:t>string</a:t>
            </a:r>
            <a:r>
              <a:rPr lang="nl-BE" dirty="0"/>
              <a:t> </a:t>
            </a:r>
            <a:r>
              <a:rPr lang="nl-BE" dirty="0" err="1"/>
              <a:t>path</a:t>
            </a:r>
            <a:r>
              <a:rPr lang="nl-BE" dirty="0"/>
              <a:t>);</a:t>
            </a:r>
          </a:p>
          <a:p>
            <a:pPr lvl="2"/>
            <a:r>
              <a:rPr lang="nl-BE" dirty="0"/>
              <a:t>Tekst: 		</a:t>
            </a:r>
            <a:r>
              <a:rPr lang="nl-BE" dirty="0">
                <a:solidFill>
                  <a:srgbClr val="0000FF"/>
                </a:solidFill>
              </a:rPr>
              <a:t>public </a:t>
            </a:r>
            <a:r>
              <a:rPr lang="nl-BE" dirty="0" err="1">
                <a:solidFill>
                  <a:srgbClr val="0000FF"/>
                </a:solidFill>
              </a:rPr>
              <a:t>static</a:t>
            </a:r>
            <a:r>
              <a:rPr lang="nl-BE" dirty="0">
                <a:solidFill>
                  <a:srgbClr val="0000FF"/>
                </a:solidFill>
              </a:rPr>
              <a:t> string </a:t>
            </a:r>
            <a:r>
              <a:rPr lang="nl-BE" dirty="0" err="1"/>
              <a:t>ReadAllText</a:t>
            </a:r>
            <a:r>
              <a:rPr lang="nl-BE" dirty="0"/>
              <a:t>(</a:t>
            </a:r>
            <a:r>
              <a:rPr lang="nl-BE" dirty="0">
                <a:solidFill>
                  <a:srgbClr val="0000FF"/>
                </a:solidFill>
              </a:rPr>
              <a:t>string</a:t>
            </a:r>
            <a:r>
              <a:rPr lang="nl-BE" dirty="0"/>
              <a:t> </a:t>
            </a:r>
            <a:r>
              <a:rPr lang="nl-BE" dirty="0" err="1"/>
              <a:t>path</a:t>
            </a:r>
            <a:r>
              <a:rPr lang="nl-BE" dirty="0"/>
              <a:t>, </a:t>
            </a:r>
            <a:r>
              <a:rPr lang="nl-BE" dirty="0" err="1">
                <a:solidFill>
                  <a:srgbClr val="628C98"/>
                </a:solidFill>
              </a:rPr>
              <a:t>Encoding</a:t>
            </a:r>
            <a:r>
              <a:rPr lang="nl-BE" dirty="0"/>
              <a:t> </a:t>
            </a:r>
            <a:r>
              <a:rPr lang="nl-BE" dirty="0" err="1"/>
              <a:t>encoding</a:t>
            </a:r>
            <a:r>
              <a:rPr lang="nl-BE" dirty="0"/>
              <a:t>);</a:t>
            </a:r>
          </a:p>
          <a:p>
            <a:pPr marL="1371600" lvl="3" indent="0">
              <a:buNone/>
            </a:pPr>
            <a:r>
              <a:rPr lang="nl-BE" dirty="0"/>
              <a:t>=&gt; Deze methoden openen een bestand, lezen de inhoud, sluiten de file en geven de inhoud terug in een type.</a:t>
            </a:r>
          </a:p>
          <a:p>
            <a:pPr lvl="1"/>
            <a:r>
              <a:rPr lang="nl-BE" dirty="0"/>
              <a:t>Schrijven naar een bestand:</a:t>
            </a:r>
          </a:p>
          <a:p>
            <a:pPr lvl="2"/>
            <a:r>
              <a:rPr lang="nl-BE" dirty="0"/>
              <a:t>Binair: 	</a:t>
            </a:r>
            <a:r>
              <a:rPr lang="nl-BE" dirty="0">
                <a:solidFill>
                  <a:srgbClr val="0000FF"/>
                </a:solidFill>
              </a:rPr>
              <a:t>public </a:t>
            </a:r>
            <a:r>
              <a:rPr lang="nl-BE" dirty="0" err="1">
                <a:solidFill>
                  <a:srgbClr val="0000FF"/>
                </a:solidFill>
              </a:rPr>
              <a:t>static</a:t>
            </a:r>
            <a:r>
              <a:rPr lang="nl-BE" dirty="0">
                <a:solidFill>
                  <a:srgbClr val="0000FF"/>
                </a:solidFill>
              </a:rPr>
              <a:t> </a:t>
            </a:r>
            <a:r>
              <a:rPr lang="nl-BE" dirty="0" err="1">
                <a:solidFill>
                  <a:srgbClr val="0000FF"/>
                </a:solidFill>
              </a:rPr>
              <a:t>void</a:t>
            </a:r>
            <a:r>
              <a:rPr lang="nl-BE" dirty="0"/>
              <a:t> </a:t>
            </a:r>
            <a:r>
              <a:rPr lang="nl-BE" dirty="0" err="1"/>
              <a:t>WriteAllBytes</a:t>
            </a:r>
            <a:r>
              <a:rPr lang="nl-BE" dirty="0"/>
              <a:t>(</a:t>
            </a:r>
            <a:r>
              <a:rPr lang="nl-BE" dirty="0">
                <a:solidFill>
                  <a:srgbClr val="0000FF"/>
                </a:solidFill>
              </a:rPr>
              <a:t>string</a:t>
            </a:r>
            <a:r>
              <a:rPr lang="nl-BE" dirty="0"/>
              <a:t> </a:t>
            </a:r>
            <a:r>
              <a:rPr lang="nl-BE" dirty="0" err="1"/>
              <a:t>path</a:t>
            </a:r>
            <a:r>
              <a:rPr lang="nl-BE" dirty="0"/>
              <a:t>, </a:t>
            </a:r>
            <a:r>
              <a:rPr lang="nl-BE" dirty="0">
                <a:solidFill>
                  <a:srgbClr val="0000FF"/>
                </a:solidFill>
              </a:rPr>
              <a:t>byte[] </a:t>
            </a:r>
            <a:r>
              <a:rPr lang="nl-BE" dirty="0"/>
              <a:t>bytes);</a:t>
            </a:r>
          </a:p>
          <a:p>
            <a:pPr lvl="2"/>
            <a:r>
              <a:rPr lang="nl-BE" dirty="0"/>
              <a:t>Test:		</a:t>
            </a:r>
            <a:r>
              <a:rPr lang="nl-BE" dirty="0">
                <a:solidFill>
                  <a:srgbClr val="0000FF"/>
                </a:solidFill>
              </a:rPr>
              <a:t>public </a:t>
            </a:r>
            <a:r>
              <a:rPr lang="nl-BE" dirty="0" err="1">
                <a:solidFill>
                  <a:srgbClr val="0000FF"/>
                </a:solidFill>
              </a:rPr>
              <a:t>static</a:t>
            </a:r>
            <a:r>
              <a:rPr lang="nl-BE" dirty="0">
                <a:solidFill>
                  <a:srgbClr val="0000FF"/>
                </a:solidFill>
              </a:rPr>
              <a:t> </a:t>
            </a:r>
            <a:r>
              <a:rPr lang="nl-BE" dirty="0" err="1">
                <a:solidFill>
                  <a:srgbClr val="0000FF"/>
                </a:solidFill>
              </a:rPr>
              <a:t>void</a:t>
            </a:r>
            <a:r>
              <a:rPr lang="nl-BE" dirty="0"/>
              <a:t> </a:t>
            </a:r>
            <a:r>
              <a:rPr lang="nl-BE" dirty="0" err="1"/>
              <a:t>WriteAllText</a:t>
            </a:r>
            <a:r>
              <a:rPr lang="nl-BE" dirty="0"/>
              <a:t>(</a:t>
            </a:r>
            <a:r>
              <a:rPr lang="nl-BE" dirty="0">
                <a:solidFill>
                  <a:srgbClr val="0000FF"/>
                </a:solidFill>
              </a:rPr>
              <a:t>string</a:t>
            </a:r>
            <a:r>
              <a:rPr lang="nl-BE" dirty="0"/>
              <a:t> </a:t>
            </a:r>
            <a:r>
              <a:rPr lang="nl-BE" dirty="0" err="1"/>
              <a:t>path,</a:t>
            </a:r>
            <a:r>
              <a:rPr lang="nl-BE" dirty="0" err="1">
                <a:solidFill>
                  <a:srgbClr val="0000FF"/>
                </a:solidFill>
              </a:rPr>
              <a:t>string</a:t>
            </a:r>
            <a:r>
              <a:rPr lang="nl-BE" dirty="0"/>
              <a:t> content, </a:t>
            </a:r>
            <a:r>
              <a:rPr lang="nl-BE" dirty="0" err="1">
                <a:solidFill>
                  <a:srgbClr val="628C98"/>
                </a:solidFill>
              </a:rPr>
              <a:t>Encoding</a:t>
            </a:r>
            <a:r>
              <a:rPr lang="nl-BE" dirty="0"/>
              <a:t> </a:t>
            </a:r>
            <a:r>
              <a:rPr lang="nl-BE" dirty="0" err="1"/>
              <a:t>encoding</a:t>
            </a:r>
            <a:r>
              <a:rPr lang="nl-BE" dirty="0"/>
              <a:t>);</a:t>
            </a:r>
          </a:p>
          <a:p>
            <a:pPr marL="1371600" lvl="3" indent="0">
              <a:buNone/>
            </a:pPr>
            <a:r>
              <a:rPr lang="nl-BE" dirty="0"/>
              <a:t>=&gt; Opent het bestand, schrijft de inhoud (als het bestand reeds bestaat wordt de inhoud overschreven!) en sluit de file.</a:t>
            </a:r>
          </a:p>
        </p:txBody>
      </p:sp>
    </p:spTree>
    <p:extLst>
      <p:ext uri="{BB962C8B-B14F-4D97-AF65-F5344CB8AC3E}">
        <p14:creationId xmlns:p14="http://schemas.microsoft.com/office/powerpoint/2010/main" val="3534957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22191"/>
            <a:ext cx="10515600" cy="615297"/>
          </a:xfrm>
        </p:spPr>
        <p:txBody>
          <a:bodyPr>
            <a:normAutofit fontScale="90000"/>
          </a:bodyPr>
          <a:lstStyle/>
          <a:p>
            <a:r>
              <a:rPr lang="nl-BE" dirty="0"/>
              <a:t>Directory</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64022" y="974222"/>
            <a:ext cx="10789778" cy="5554766"/>
          </a:xfrm>
        </p:spPr>
        <p:txBody>
          <a:bodyPr>
            <a:normAutofit/>
          </a:bodyPr>
          <a:lstStyle/>
          <a:p>
            <a:r>
              <a:rPr lang="nl-BE" dirty="0"/>
              <a:t>De Directory klas werkt volgens hetzelfde principe als de file klasse.</a:t>
            </a:r>
          </a:p>
          <a:p>
            <a:r>
              <a:rPr lang="nl-BE" dirty="0"/>
              <a:t>We kunnen de directory klas gebruiken om:</a:t>
            </a:r>
          </a:p>
          <a:p>
            <a:pPr lvl="1"/>
            <a:r>
              <a:rPr lang="nl-BE" dirty="0"/>
              <a:t>Te controleren of een map bestaat: 		</a:t>
            </a:r>
            <a:r>
              <a:rPr lang="nl-BE" dirty="0" err="1"/>
              <a:t>Exist</a:t>
            </a:r>
            <a:endParaRPr lang="nl-BE" dirty="0"/>
          </a:p>
          <a:p>
            <a:pPr lvl="1"/>
            <a:r>
              <a:rPr lang="nl-BE" dirty="0"/>
              <a:t>Een map aan te maken:				</a:t>
            </a:r>
            <a:r>
              <a:rPr lang="nl-BE" dirty="0" err="1"/>
              <a:t>CreateDirectory</a:t>
            </a:r>
            <a:endParaRPr lang="nl-BE" dirty="0"/>
          </a:p>
          <a:p>
            <a:pPr lvl="1"/>
            <a:r>
              <a:rPr lang="nl-BE" dirty="0"/>
              <a:t>De huidige map op te vragen: 			</a:t>
            </a:r>
            <a:r>
              <a:rPr lang="nl-BE" dirty="0" err="1"/>
              <a:t>GetCurrentDirectory</a:t>
            </a:r>
            <a:r>
              <a:rPr lang="nl-BE" dirty="0"/>
              <a:t> (Set om te 							wijzigen)</a:t>
            </a:r>
          </a:p>
          <a:p>
            <a:pPr lvl="1"/>
            <a:r>
              <a:rPr lang="nl-BE" dirty="0"/>
              <a:t>De bovenliggende map te kennen		</a:t>
            </a:r>
            <a:r>
              <a:rPr lang="nl-BE" dirty="0" err="1"/>
              <a:t>GetParentDirectory</a:t>
            </a:r>
            <a:endParaRPr lang="nl-BE" dirty="0"/>
          </a:p>
          <a:p>
            <a:pPr lvl="1"/>
            <a:r>
              <a:rPr lang="nl-BE" dirty="0"/>
              <a:t>De namen van de harde schijven op te vragen:	</a:t>
            </a:r>
            <a:r>
              <a:rPr lang="nl-BE" dirty="0" err="1"/>
              <a:t>GetLogicalDrives</a:t>
            </a:r>
            <a:endParaRPr lang="nl-BE" dirty="0"/>
          </a:p>
          <a:p>
            <a:pPr lvl="1"/>
            <a:r>
              <a:rPr lang="nl-BE" dirty="0"/>
              <a:t>Alle mappen in een bepaalde map te kennen:	</a:t>
            </a:r>
            <a:r>
              <a:rPr lang="nl-BE" dirty="0" err="1"/>
              <a:t>GetDirectories</a:t>
            </a:r>
            <a:endParaRPr lang="nl-BE" dirty="0"/>
          </a:p>
          <a:p>
            <a:pPr lvl="1"/>
            <a:r>
              <a:rPr lang="nl-BE" dirty="0"/>
              <a:t>Alle bestanden in een map op te vragen:	</a:t>
            </a:r>
            <a:r>
              <a:rPr lang="nl-BE" dirty="0" err="1"/>
              <a:t>GetFiles</a:t>
            </a:r>
            <a:endParaRPr lang="nl-BE" dirty="0"/>
          </a:p>
          <a:p>
            <a:pPr lvl="1"/>
            <a:r>
              <a:rPr lang="nl-BE" dirty="0"/>
              <a:t>Of zowel bestanden als mappen		</a:t>
            </a:r>
            <a:r>
              <a:rPr lang="en-US" dirty="0" err="1"/>
              <a:t>GetFileSystemEntries</a:t>
            </a:r>
            <a:endParaRPr lang="nl-BE" dirty="0"/>
          </a:p>
          <a:p>
            <a:pPr lvl="1"/>
            <a:r>
              <a:rPr lang="nl-BE" dirty="0"/>
              <a:t>De laatste 3 kunnen we ook met een </a:t>
            </a:r>
            <a:r>
              <a:rPr lang="nl-BE" dirty="0" err="1"/>
              <a:t>Enumerate</a:t>
            </a:r>
            <a:r>
              <a:rPr lang="nl-BE" dirty="0"/>
              <a:t>… functie opvragen.</a:t>
            </a:r>
          </a:p>
        </p:txBody>
      </p:sp>
    </p:spTree>
    <p:extLst>
      <p:ext uri="{BB962C8B-B14F-4D97-AF65-F5344CB8AC3E}">
        <p14:creationId xmlns:p14="http://schemas.microsoft.com/office/powerpoint/2010/main" val="536482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err="1"/>
              <a:t>Path</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275126"/>
            <a:ext cx="10515600" cy="5175803"/>
          </a:xfrm>
        </p:spPr>
        <p:txBody>
          <a:bodyPr>
            <a:normAutofit/>
          </a:bodyPr>
          <a:lstStyle/>
          <a:p>
            <a:r>
              <a:rPr lang="nl-BE" dirty="0" err="1"/>
              <a:t>Path</a:t>
            </a:r>
            <a:r>
              <a:rPr lang="nl-BE" dirty="0"/>
              <a:t> wordt gebruikt om makkelijker met bestands- en mapnamen om te gaan.</a:t>
            </a:r>
          </a:p>
          <a:p>
            <a:pPr lvl="1"/>
            <a:r>
              <a:rPr lang="nl-BE" dirty="0"/>
              <a:t>Map: 		c:\mijnMap</a:t>
            </a:r>
          </a:p>
          <a:p>
            <a:pPr lvl="1"/>
            <a:r>
              <a:rPr lang="nl-BE" dirty="0"/>
              <a:t>Bestand:		mijnFile.txt</a:t>
            </a:r>
          </a:p>
          <a:p>
            <a:pPr lvl="1"/>
            <a:r>
              <a:rPr lang="nl-BE" dirty="0" err="1"/>
              <a:t>Path</a:t>
            </a:r>
            <a:r>
              <a:rPr lang="nl-BE" dirty="0"/>
              <a:t>:		c:\mijnMap\mijnFile.txt</a:t>
            </a:r>
          </a:p>
          <a:p>
            <a:r>
              <a:rPr lang="nl-BE" dirty="0"/>
              <a:t>We kunnen </a:t>
            </a:r>
            <a:r>
              <a:rPr lang="nl-BE" dirty="0" err="1"/>
              <a:t>Path</a:t>
            </a:r>
            <a:r>
              <a:rPr lang="nl-BE" dirty="0"/>
              <a:t> o.a. gebruiken om:</a:t>
            </a:r>
          </a:p>
          <a:p>
            <a:pPr lvl="1"/>
            <a:r>
              <a:rPr lang="nl-BE" dirty="0"/>
              <a:t>de mapnaam te kennen van een </a:t>
            </a:r>
            <a:r>
              <a:rPr lang="nl-BE" dirty="0" err="1"/>
              <a:t>path</a:t>
            </a:r>
            <a:r>
              <a:rPr lang="nl-BE" dirty="0"/>
              <a:t>.</a:t>
            </a:r>
          </a:p>
          <a:p>
            <a:pPr lvl="1"/>
            <a:r>
              <a:rPr lang="nl-BE" dirty="0"/>
              <a:t>de bestandsnaam te kennen van een </a:t>
            </a:r>
            <a:r>
              <a:rPr lang="nl-BE" dirty="0" err="1"/>
              <a:t>path</a:t>
            </a:r>
            <a:r>
              <a:rPr lang="nl-BE" dirty="0"/>
              <a:t>.</a:t>
            </a:r>
          </a:p>
          <a:p>
            <a:pPr lvl="1"/>
            <a:r>
              <a:rPr lang="nl-BE" dirty="0"/>
              <a:t>een file extensie op te vragen.</a:t>
            </a:r>
          </a:p>
          <a:p>
            <a:pPr lvl="1"/>
            <a:r>
              <a:rPr lang="nl-BE" dirty="0"/>
              <a:t>te controleren of bestand een extensie heeft.</a:t>
            </a:r>
          </a:p>
          <a:p>
            <a:pPr lvl="1"/>
            <a:r>
              <a:rPr lang="nl-BE" dirty="0"/>
              <a:t>de werkmap op te vragen.</a:t>
            </a:r>
          </a:p>
          <a:p>
            <a:pPr lvl="1"/>
            <a:r>
              <a:rPr lang="nl-BE" dirty="0"/>
              <a:t>een willekeurige bestandsnaam te creëren met </a:t>
            </a:r>
            <a:r>
              <a:rPr lang="nl-BE" dirty="0" err="1"/>
              <a:t>GetRandomFileName</a:t>
            </a:r>
            <a:r>
              <a:rPr lang="nl-BE" dirty="0"/>
              <a:t>().</a:t>
            </a:r>
          </a:p>
        </p:txBody>
      </p:sp>
    </p:spTree>
    <p:extLst>
      <p:ext uri="{BB962C8B-B14F-4D97-AF65-F5344CB8AC3E}">
        <p14:creationId xmlns:p14="http://schemas.microsoft.com/office/powerpoint/2010/main" val="28017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err="1"/>
              <a:t>FileInfo</a:t>
            </a:r>
            <a:r>
              <a:rPr lang="nl-BE" dirty="0"/>
              <a:t> en </a:t>
            </a:r>
            <a:r>
              <a:rPr lang="nl-BE" dirty="0" err="1"/>
              <a:t>DirectoryInfo</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2038524"/>
            <a:ext cx="10515600" cy="5175803"/>
          </a:xfrm>
        </p:spPr>
        <p:txBody>
          <a:bodyPr>
            <a:normAutofit/>
          </a:bodyPr>
          <a:lstStyle/>
          <a:p>
            <a:r>
              <a:rPr lang="nl-BE" dirty="0"/>
              <a:t>Beide klassen bevatten de meeste functionaliteiten van de statische klassen File en Directory maar kunnen niet gebruikt worden om hele bestanden in te lezen of te schrijven.</a:t>
            </a:r>
          </a:p>
          <a:p>
            <a:r>
              <a:rPr lang="nl-BE" dirty="0"/>
              <a:t>Moeten geïnstantieerd worden met de bestandsnaam. Indien men meer informatie moet hebben over een bestand of map is het makkelijker om een instantie te gebruiken in plaats van een statische functie waar je steeds naar hetzelfde bestand moet verwijzen.</a:t>
            </a:r>
          </a:p>
          <a:p>
            <a:endParaRPr lang="nl-BE" dirty="0"/>
          </a:p>
          <a:p>
            <a:endParaRPr lang="nl-BE" dirty="0"/>
          </a:p>
        </p:txBody>
      </p:sp>
    </p:spTree>
    <p:extLst>
      <p:ext uri="{BB962C8B-B14F-4D97-AF65-F5344CB8AC3E}">
        <p14:creationId xmlns:p14="http://schemas.microsoft.com/office/powerpoint/2010/main" val="38111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07071"/>
            <a:ext cx="10515600" cy="794204"/>
          </a:xfrm>
        </p:spPr>
        <p:txBody>
          <a:bodyPr/>
          <a:lstStyle/>
          <a:p>
            <a:r>
              <a:rPr lang="nl-BE" dirty="0"/>
              <a:t>Labo: werken met File en Directory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2013357"/>
            <a:ext cx="10515600" cy="5092117"/>
          </a:xfrm>
        </p:spPr>
        <p:txBody>
          <a:bodyPr>
            <a:normAutofit/>
          </a:bodyPr>
          <a:lstStyle/>
          <a:p>
            <a:r>
              <a:rPr lang="nl-BE" dirty="0"/>
              <a:t>Maak functies in de CLI om:</a:t>
            </a:r>
          </a:p>
          <a:p>
            <a:pPr lvl="1"/>
            <a:r>
              <a:rPr lang="nl-BE" dirty="0"/>
              <a:t>In een map alle bestanden of mappen op te vragen.</a:t>
            </a:r>
          </a:p>
          <a:p>
            <a:pPr lvl="1"/>
            <a:r>
              <a:rPr lang="nl-BE" dirty="0"/>
              <a:t>Informatie van een bestand op te vragen:</a:t>
            </a:r>
          </a:p>
          <a:p>
            <a:pPr lvl="2"/>
            <a:r>
              <a:rPr lang="nl-BE" dirty="0"/>
              <a:t>Creatie datum en tijd</a:t>
            </a:r>
          </a:p>
          <a:p>
            <a:pPr lvl="2"/>
            <a:r>
              <a:rPr lang="nl-BE" dirty="0"/>
              <a:t>Wanneer het bestand het laatst gewijzigd is.</a:t>
            </a:r>
          </a:p>
          <a:p>
            <a:pPr lvl="2"/>
            <a:r>
              <a:rPr lang="nl-BE" dirty="0"/>
              <a:t>Attributen : </a:t>
            </a:r>
            <a:r>
              <a:rPr lang="nl-BE" dirty="0" err="1"/>
              <a:t>ReadOnly</a:t>
            </a:r>
            <a:r>
              <a:rPr lang="nl-BE" dirty="0"/>
              <a:t>, </a:t>
            </a:r>
            <a:r>
              <a:rPr lang="nl-BE" dirty="0" err="1"/>
              <a:t>Hidden</a:t>
            </a:r>
            <a:r>
              <a:rPr lang="nl-BE" dirty="0"/>
              <a:t>, </a:t>
            </a:r>
            <a:r>
              <a:rPr lang="nl-BE" dirty="0" err="1"/>
              <a:t>Archive</a:t>
            </a:r>
            <a:r>
              <a:rPr lang="nl-BE" dirty="0"/>
              <a:t>, </a:t>
            </a:r>
            <a:r>
              <a:rPr lang="nl-BE" dirty="0" err="1"/>
              <a:t>Normal</a:t>
            </a:r>
            <a:endParaRPr lang="nl-BE" dirty="0"/>
          </a:p>
          <a:p>
            <a:pPr lvl="1"/>
            <a:r>
              <a:rPr lang="nl-BE" dirty="0"/>
              <a:t>De huidige ‘werkmap locatie’ van de applicatie te wijzigen.</a:t>
            </a:r>
          </a:p>
          <a:p>
            <a:pPr lvl="1"/>
            <a:r>
              <a:rPr lang="nl-BE" dirty="0"/>
              <a:t>De inhoud van een file te tonen op het scherm (tekst).</a:t>
            </a:r>
          </a:p>
          <a:p>
            <a:pPr lvl="1"/>
            <a:endParaRPr lang="nl-BE" dirty="0"/>
          </a:p>
          <a:p>
            <a:pPr lvl="1"/>
            <a:r>
              <a:rPr lang="nl-BE" dirty="0"/>
              <a:t>Tip: maak een aparte assembly waar je alle handige tools plaatst. Je kan die later in andere projecten </a:t>
            </a:r>
            <a:r>
              <a:rPr lang="nl-BE" dirty="0" err="1"/>
              <a:t>herbruiken</a:t>
            </a:r>
            <a:r>
              <a:rPr lang="nl-BE" dirty="0"/>
              <a:t>!</a:t>
            </a:r>
          </a:p>
        </p:txBody>
      </p:sp>
    </p:spTree>
    <p:extLst>
      <p:ext uri="{BB962C8B-B14F-4D97-AF65-F5344CB8AC3E}">
        <p14:creationId xmlns:p14="http://schemas.microsoft.com/office/powerpoint/2010/main" val="2970127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4803</Words>
  <Application>Microsoft Office PowerPoint</Application>
  <PresentationFormat>Widescreen</PresentationFormat>
  <Paragraphs>460</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Calibri Light</vt:lpstr>
      <vt:lpstr>Consolas</vt:lpstr>
      <vt:lpstr>Wingdings</vt:lpstr>
      <vt:lpstr>Office Theme</vt:lpstr>
      <vt:lpstr>   Programmeren in C# </vt:lpstr>
      <vt:lpstr>PowerPoint Presentation</vt:lpstr>
      <vt:lpstr>File en Directory</vt:lpstr>
      <vt:lpstr>File class</vt:lpstr>
      <vt:lpstr>Lezen en schrijven van hele bestanden</vt:lpstr>
      <vt:lpstr>Directory</vt:lpstr>
      <vt:lpstr>Path</vt:lpstr>
      <vt:lpstr>FileInfo en DirectoryInfo</vt:lpstr>
      <vt:lpstr>Labo: werken met File en Directory </vt:lpstr>
      <vt:lpstr>Labo: werken met File: CSV</vt:lpstr>
      <vt:lpstr>Werken met serializers</vt:lpstr>
      <vt:lpstr>Wat is serialising?</vt:lpstr>
      <vt:lpstr>Binary Serializer</vt:lpstr>
      <vt:lpstr>Gebruik van de BinaryFormatter met attributen</vt:lpstr>
      <vt:lpstr>Gebruik van de BinaryFormatter met attributen</vt:lpstr>
      <vt:lpstr>Gebruik van de BinaryFormatter met attributen</vt:lpstr>
      <vt:lpstr>Gebruik van de BinaryFormatter met attributen</vt:lpstr>
      <vt:lpstr>XmlSerializer</vt:lpstr>
      <vt:lpstr>Van en naar XML via de XmlSerializer </vt:lpstr>
      <vt:lpstr>Verfijnen van de XmlSerializer</vt:lpstr>
      <vt:lpstr>Gebruik van overgeërfde klassen in XmlSerialize</vt:lpstr>
      <vt:lpstr>NewtonSoft JSON.Net</vt:lpstr>
      <vt:lpstr>JSON.Net</vt:lpstr>
      <vt:lpstr>JSON.Net</vt:lpstr>
      <vt:lpstr>Labo</vt:lpstr>
      <vt:lpstr>PowerPoint Presentation</vt:lpstr>
      <vt:lpstr>Streams</vt:lpstr>
      <vt:lpstr>Stream adapters</vt:lpstr>
      <vt:lpstr>Werken met streams</vt:lpstr>
      <vt:lpstr>Werken met streams</vt:lpstr>
      <vt:lpstr>Werken met streams</vt:lpstr>
      <vt:lpstr>Lezen en schrijven met de stream klasse</vt:lpstr>
      <vt:lpstr>FileStream</vt:lpstr>
      <vt:lpstr>FileStream</vt:lpstr>
      <vt:lpstr>MemoryStream</vt:lpstr>
      <vt:lpstr>Stream adapters</vt:lpstr>
      <vt:lpstr>Tekst adapters</vt:lpstr>
      <vt:lpstr>Gebruik van StreamReader en StreamWriter</vt:lpstr>
      <vt:lpstr>Gebruik van StreamReader en StreamWriter</vt:lpstr>
      <vt:lpstr>Binary adapters</vt:lpstr>
      <vt:lpstr>XmlReader</vt:lpstr>
      <vt:lpstr>XmlReader</vt:lpstr>
      <vt:lpstr>XmlWriter</vt:lpstr>
      <vt:lpstr>XmlWriter</vt:lpstr>
      <vt:lpstr>Labo I</vt:lpstr>
      <vt:lpstr>Labo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Programmeren in C# </dc:title>
  <dc:creator>filip geens</dc:creator>
  <cp:lastModifiedBy>Filip Geens</cp:lastModifiedBy>
  <cp:revision>3</cp:revision>
  <dcterms:created xsi:type="dcterms:W3CDTF">2020-09-28T21:18:54Z</dcterms:created>
  <dcterms:modified xsi:type="dcterms:W3CDTF">2024-10-21T19:58:22Z</dcterms:modified>
</cp:coreProperties>
</file>